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F62A5"/>
                </a:solidFill>
                <a:latin typeface="游ゴシック"/>
                <a:cs typeface="游ゴシック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D6D6D6"/>
                </a:solidFill>
                <a:latin typeface="游ゴシック"/>
                <a:cs typeface="游ゴシック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91919"/>
                </a:solidFill>
                <a:latin typeface="游ゴシック"/>
                <a:cs typeface="游ゴシック"/>
              </a:defRPr>
            </a:lvl1pPr>
          </a:lstStyle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F62A5"/>
                </a:solidFill>
                <a:latin typeface="游ゴシック"/>
                <a:cs typeface="游ゴシック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D6D6D6"/>
                </a:solidFill>
                <a:latin typeface="游ゴシック"/>
                <a:cs typeface="游ゴシック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91919"/>
                </a:solidFill>
                <a:latin typeface="游ゴシック"/>
                <a:cs typeface="游ゴシック"/>
              </a:defRPr>
            </a:lvl1pPr>
          </a:lstStyle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F62A5"/>
                </a:solidFill>
                <a:latin typeface="游ゴシック"/>
                <a:cs typeface="游ゴシック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91919"/>
                </a:solidFill>
                <a:latin typeface="游ゴシック"/>
                <a:cs typeface="游ゴシック"/>
              </a:defRPr>
            </a:lvl1pPr>
          </a:lstStyle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F62A5"/>
                </a:solidFill>
                <a:latin typeface="游ゴシック"/>
                <a:cs typeface="游ゴシック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91919"/>
                </a:solidFill>
                <a:latin typeface="游ゴシック"/>
                <a:cs typeface="游ゴシック"/>
              </a:defRPr>
            </a:lvl1pPr>
          </a:lstStyle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91919"/>
                </a:solidFill>
                <a:latin typeface="游ゴシック"/>
                <a:cs typeface="游ゴシック"/>
              </a:defRPr>
            </a:lvl1pPr>
          </a:lstStyle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4932" y="417067"/>
            <a:ext cx="41402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F62A5"/>
                </a:solidFill>
                <a:latin typeface="游ゴシック"/>
                <a:cs typeface="游ゴシック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4933" y="1267459"/>
            <a:ext cx="6213475" cy="2259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D6D6D6"/>
                </a:solidFill>
                <a:latin typeface="游ゴシック"/>
                <a:cs typeface="游ゴシック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687630" y="6393209"/>
            <a:ext cx="372109" cy="305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191919"/>
                </a:solidFill>
                <a:latin typeface="游ゴシック"/>
                <a:cs typeface="游ゴシック"/>
              </a:defRPr>
            </a:lvl1pPr>
          </a:lstStyle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deeplearning.jp/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5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12192000" cy="2171700"/>
            </a:xfrm>
            <a:custGeom>
              <a:avLst/>
              <a:gdLst/>
              <a:ahLst/>
              <a:cxnLst/>
              <a:rect l="l" t="t" r="r" b="b"/>
              <a:pathLst>
                <a:path w="12192000" h="2171700">
                  <a:moveTo>
                    <a:pt x="12192000" y="0"/>
                  </a:moveTo>
                  <a:lnTo>
                    <a:pt x="0" y="0"/>
                  </a:lnTo>
                  <a:lnTo>
                    <a:pt x="0" y="2171700"/>
                  </a:lnTo>
                  <a:lnTo>
                    <a:pt x="12192000" y="21717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33333">
                <a:alpha val="9215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37760" y="503427"/>
            <a:ext cx="2453640" cy="873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335"/>
              </a:lnSpc>
              <a:spcBef>
                <a:spcPts val="100"/>
              </a:spcBef>
            </a:pPr>
            <a:r>
              <a:rPr dirty="0" sz="2800">
                <a:solidFill>
                  <a:srgbClr val="FF3A33"/>
                </a:solidFill>
                <a:latin typeface="Impact"/>
                <a:cs typeface="Impact"/>
              </a:rPr>
              <a:t>D</a:t>
            </a:r>
            <a:r>
              <a:rPr dirty="0" sz="2800">
                <a:solidFill>
                  <a:srgbClr val="FFFFFF"/>
                </a:solidFill>
                <a:latin typeface="Impact"/>
                <a:cs typeface="Impact"/>
              </a:rPr>
              <a:t>EEP</a:t>
            </a:r>
            <a:r>
              <a:rPr dirty="0" sz="2800" spc="-5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2800">
                <a:solidFill>
                  <a:srgbClr val="C6CC00"/>
                </a:solidFill>
                <a:latin typeface="Impact"/>
                <a:cs typeface="Impact"/>
              </a:rPr>
              <a:t>L</a:t>
            </a:r>
            <a:r>
              <a:rPr dirty="0" sz="2800">
                <a:solidFill>
                  <a:srgbClr val="FFFFFF"/>
                </a:solidFill>
                <a:latin typeface="Impact"/>
                <a:cs typeface="Impact"/>
              </a:rPr>
              <a:t>EARNING</a:t>
            </a:r>
            <a:r>
              <a:rPr dirty="0" sz="2800" spc="-6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2800" spc="-25">
                <a:solidFill>
                  <a:srgbClr val="1A99FF"/>
                </a:solidFill>
                <a:latin typeface="Impact"/>
                <a:cs typeface="Impact"/>
              </a:rPr>
              <a:t>JP</a:t>
            </a:r>
            <a:endParaRPr sz="2800">
              <a:latin typeface="Impact"/>
              <a:cs typeface="Impact"/>
            </a:endParaRPr>
          </a:p>
          <a:p>
            <a:pPr algn="ctr">
              <a:lnSpc>
                <a:spcPts val="3335"/>
              </a:lnSpc>
            </a:pPr>
            <a:r>
              <a:rPr dirty="0" sz="2800">
                <a:solidFill>
                  <a:srgbClr val="FFFFFF"/>
                </a:solidFill>
                <a:latin typeface="Impact"/>
                <a:cs typeface="Impact"/>
              </a:rPr>
              <a:t>[DL</a:t>
            </a:r>
            <a:r>
              <a:rPr dirty="0" sz="2800" spc="-1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Impact"/>
                <a:cs typeface="Impact"/>
              </a:rPr>
              <a:t>Papers]</a:t>
            </a:r>
            <a:endParaRPr sz="2800">
              <a:latin typeface="Impact"/>
              <a:cs typeface="Impac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06950" y="479043"/>
            <a:ext cx="5582920" cy="885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0">
                <a:solidFill>
                  <a:srgbClr val="FFFFFF"/>
                </a:solidFill>
                <a:latin typeface="Corbel"/>
                <a:cs typeface="Corbel"/>
              </a:rPr>
              <a:t>Introduction</a:t>
            </a:r>
            <a:r>
              <a:rPr dirty="0" sz="2800" spc="-55" b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Corbel"/>
                <a:cs typeface="Corbel"/>
              </a:rPr>
              <a:t>to</a:t>
            </a:r>
            <a:r>
              <a:rPr dirty="0" sz="2800" spc="-60" b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Corbel"/>
                <a:cs typeface="Corbel"/>
              </a:rPr>
              <a:t>Diffusion</a:t>
            </a:r>
            <a:r>
              <a:rPr dirty="0" sz="2800" spc="-60" b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800" spc="-10" b="0">
                <a:solidFill>
                  <a:srgbClr val="FFFFFF"/>
                </a:solidFill>
                <a:latin typeface="Corbel"/>
                <a:cs typeface="Corbel"/>
              </a:rPr>
              <a:t>Models:</a:t>
            </a:r>
            <a:endParaRPr sz="28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2800" b="0">
                <a:solidFill>
                  <a:srgbClr val="FFFFFF"/>
                </a:solidFill>
                <a:latin typeface="Corbel"/>
                <a:cs typeface="Corbel"/>
              </a:rPr>
              <a:t>In</a:t>
            </a:r>
            <a:r>
              <a:rPr dirty="0" sz="2800" spc="-30" b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Corbel"/>
                <a:cs typeface="Corbel"/>
              </a:rPr>
              <a:t>Response</a:t>
            </a:r>
            <a:r>
              <a:rPr dirty="0" sz="2800" spc="-40" b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Corbel"/>
                <a:cs typeface="Corbel"/>
              </a:rPr>
              <a:t>to</a:t>
            </a:r>
            <a:r>
              <a:rPr dirty="0" sz="2800" spc="-35" b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Corbel"/>
                <a:cs typeface="Corbel"/>
              </a:rPr>
              <a:t>the</a:t>
            </a:r>
            <a:r>
              <a:rPr dirty="0" sz="2800" spc="-30" b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Corbel"/>
                <a:cs typeface="Corbel"/>
              </a:rPr>
              <a:t>Emergence</a:t>
            </a:r>
            <a:r>
              <a:rPr dirty="0" sz="2800" spc="-35" b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dirty="0" sz="2800" spc="-95" b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800" spc="-20" b="0">
                <a:solidFill>
                  <a:srgbClr val="FFFFFF"/>
                </a:solidFill>
                <a:latin typeface="Corbel"/>
                <a:cs typeface="Corbel"/>
              </a:rPr>
              <a:t>Sora</a:t>
            </a:r>
            <a:endParaRPr sz="2800">
              <a:latin typeface="Corbel"/>
              <a:cs typeface="Corbe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110608" y="1569211"/>
            <a:ext cx="368807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FFFFFF"/>
                </a:solidFill>
                <a:latin typeface="Corbel"/>
                <a:cs typeface="Corbel"/>
              </a:rPr>
              <a:t>M2</a:t>
            </a:r>
            <a:r>
              <a:rPr dirty="0" sz="2400" spc="-2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orbel"/>
                <a:cs typeface="Corbel"/>
              </a:rPr>
              <a:t>Yuta</a:t>
            </a:r>
            <a:r>
              <a:rPr dirty="0" sz="2400" spc="-10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FFFFFF"/>
                </a:solidFill>
                <a:latin typeface="Corbel"/>
                <a:cs typeface="Corbel"/>
              </a:rPr>
              <a:t>Oshima,</a:t>
            </a:r>
            <a:r>
              <a:rPr dirty="0" sz="2400" spc="-5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FFFFFF"/>
                </a:solidFill>
                <a:latin typeface="Corbel"/>
                <a:cs typeface="Corbel"/>
              </a:rPr>
              <a:t>Matsuo</a:t>
            </a:r>
            <a:r>
              <a:rPr dirty="0" sz="2400" spc="-3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orbel"/>
                <a:cs typeface="Corbel"/>
              </a:rPr>
              <a:t>Lab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620416" y="6132067"/>
            <a:ext cx="21545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orbel"/>
                <a:cs typeface="Corbel"/>
                <a:hlinkClick r:id="rId3"/>
              </a:rPr>
              <a:t>http://deeplearning.jp/</a:t>
            </a:r>
            <a:endParaRPr sz="1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3225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0063B2"/>
                </a:solidFill>
              </a:rPr>
              <a:t>拡散モデルとは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4933" y="1267459"/>
            <a:ext cx="11341100" cy="2195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 b="1">
                <a:solidFill>
                  <a:srgbClr val="333333"/>
                </a:solidFill>
                <a:latin typeface="游ゴシック"/>
                <a:cs typeface="游ゴシック"/>
              </a:rPr>
              <a:t>拡散モデルは，画像⽣成での成功を⽪切りに，⼤きく注⽬を集める⽣成モデル．</a:t>
            </a:r>
            <a:endParaRPr sz="2400">
              <a:latin typeface="游ゴシック"/>
              <a:cs typeface="游ゴシック"/>
            </a:endParaRPr>
          </a:p>
          <a:p>
            <a:pPr lvl="1" marL="755015" marR="123825" indent="-285750">
              <a:lnSpc>
                <a:spcPct val="153300"/>
              </a:lnSpc>
              <a:spcBef>
                <a:spcPts val="480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発展の契機となったのは，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Denoising</a:t>
            </a:r>
            <a:r>
              <a:rPr dirty="0" sz="2400" spc="-6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400" spc="-6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Probabilistic</a:t>
            </a:r>
            <a:r>
              <a:rPr dirty="0" sz="2400" spc="-6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Models</a:t>
            </a:r>
            <a:r>
              <a:rPr dirty="0" sz="2400" spc="-35">
                <a:solidFill>
                  <a:srgbClr val="333333"/>
                </a:solidFill>
                <a:latin typeface="Corbel"/>
                <a:cs typeface="Corbel"/>
              </a:rPr>
              <a:t> (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DDPM)[1]</a:t>
            </a:r>
            <a:r>
              <a:rPr dirty="0" sz="2400" spc="-50">
                <a:solidFill>
                  <a:srgbClr val="333333"/>
                </a:solidFill>
                <a:latin typeface="游ゴシック"/>
                <a:cs typeface="游ゴシック"/>
              </a:rPr>
              <a:t>と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呼ばれるモデルの登場．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11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GAN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などの従来の⽣成モデルに⽐べ，⽣成品質や学習安定性の⾯で優れる．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9649" y="3798821"/>
            <a:ext cx="4609727" cy="2948871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3225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0063B2"/>
                </a:solidFill>
              </a:rPr>
              <a:t>拡散モデルとは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12233" y="1267459"/>
            <a:ext cx="11366500" cy="274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7665" algn="l"/>
              </a:tabLst>
            </a:pPr>
            <a:r>
              <a:rPr dirty="0" sz="2400" spc="-5" b="1">
                <a:solidFill>
                  <a:srgbClr val="333333"/>
                </a:solidFill>
                <a:latin typeface="游ゴシック"/>
                <a:cs typeface="游ゴシック"/>
              </a:rPr>
              <a:t>拡散モデルでは，初期値のノイズから段階的にノイズを除去し，データを⽣成．</a:t>
            </a:r>
            <a:endParaRPr sz="2400">
              <a:latin typeface="游ゴシック"/>
              <a:cs typeface="游ゴシック"/>
            </a:endParaRPr>
          </a:p>
          <a:p>
            <a:pPr lvl="1" marL="767715" marR="206375" indent="-285750">
              <a:lnSpc>
                <a:spcPct val="153300"/>
              </a:lnSpc>
              <a:spcBef>
                <a:spcPts val="480"/>
              </a:spcBef>
              <a:buFont typeface="Arial"/>
              <a:buChar char="•"/>
              <a:tabLst>
                <a:tab pos="76771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下の図における</a:t>
            </a:r>
            <a:r>
              <a:rPr dirty="0" sz="2400" spc="380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baseline="-15432" sz="2700" spc="569">
                <a:solidFill>
                  <a:srgbClr val="333333"/>
                </a:solidFill>
                <a:latin typeface="Cambria Math"/>
                <a:cs typeface="Cambria Math"/>
              </a:rPr>
              <a:t>!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は，ガウス分布からランダムにサンプリングされた初期値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となっている．</a:t>
            </a:r>
            <a:endParaRPr sz="2400">
              <a:latin typeface="游ゴシック"/>
              <a:cs typeface="游ゴシック"/>
            </a:endParaRPr>
          </a:p>
          <a:p>
            <a:pPr lvl="1" marL="767715" marR="227329" indent="-285750">
              <a:lnSpc>
                <a:spcPct val="149200"/>
              </a:lnSpc>
              <a:spcBef>
                <a:spcPts val="600"/>
              </a:spcBef>
              <a:buFont typeface="Arial"/>
              <a:buChar char="•"/>
              <a:tabLst>
                <a:tab pos="76771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ランダムな初期値テンソルからデータを⽣成する深層⽣成モデルの基本的な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設計に沿っている．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3725" y="4838083"/>
            <a:ext cx="9132070" cy="136621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2232" y="1292859"/>
            <a:ext cx="10747375" cy="1637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Denoising</a:t>
            </a:r>
            <a:r>
              <a:rPr dirty="0" sz="2800" spc="-6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Probalistic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(DDPM)</a:t>
            </a:r>
            <a:r>
              <a:rPr dirty="0" sz="2800" spc="-6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[1]</a:t>
            </a:r>
            <a:endParaRPr sz="2800">
              <a:latin typeface="Corbel"/>
              <a:cs typeface="Corbel"/>
            </a:endParaRPr>
          </a:p>
          <a:p>
            <a:pPr marL="367665" indent="-342265">
              <a:lnSpc>
                <a:spcPct val="100000"/>
              </a:lnSpc>
              <a:spcBef>
                <a:spcPts val="2150"/>
              </a:spcBef>
              <a:buFont typeface="Arial"/>
              <a:buChar char="•"/>
              <a:tabLst>
                <a:tab pos="3676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データ</a:t>
            </a:r>
            <a:r>
              <a:rPr dirty="0" sz="2400" spc="215">
                <a:solidFill>
                  <a:srgbClr val="333333"/>
                </a:solidFill>
                <a:latin typeface="Cambria Math"/>
                <a:cs typeface="Cambria Math"/>
              </a:rPr>
              <a:t>x</a:t>
            </a:r>
            <a:r>
              <a:rPr dirty="0" baseline="-15432" sz="2700" spc="322">
                <a:solidFill>
                  <a:srgbClr val="333333"/>
                </a:solidFill>
                <a:latin typeface="Cambria Math"/>
                <a:cs typeface="Cambria Math"/>
              </a:rPr>
              <a:t>"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に徐々にガウシアンノイズを加えていき，完全なガウシアンノイズ</a:t>
            </a:r>
            <a:endParaRPr sz="2400">
              <a:latin typeface="游ゴシック"/>
              <a:cs typeface="游ゴシック"/>
            </a:endParaRPr>
          </a:p>
          <a:p>
            <a:pPr marL="368300">
              <a:lnSpc>
                <a:spcPct val="100000"/>
              </a:lnSpc>
              <a:spcBef>
                <a:spcPts val="1415"/>
              </a:spcBef>
            </a:pPr>
            <a:r>
              <a:rPr dirty="0" sz="2400" spc="190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baseline="-15432" sz="2700" spc="284">
                <a:solidFill>
                  <a:srgbClr val="333333"/>
                </a:solidFill>
                <a:latin typeface="Cambria Math"/>
                <a:cs typeface="Cambria Math"/>
              </a:rPr>
              <a:t>!</a:t>
            </a:r>
            <a:r>
              <a:rPr dirty="0" sz="2400" spc="190">
                <a:solidFill>
                  <a:srgbClr val="333333"/>
                </a:solidFill>
                <a:latin typeface="Cambria Math"/>
                <a:cs typeface="Cambria Math"/>
              </a:rPr>
              <a:t>~𝑁(𝑥</a:t>
            </a:r>
            <a:r>
              <a:rPr dirty="0" baseline="-15432" sz="2700" spc="284">
                <a:solidFill>
                  <a:srgbClr val="333333"/>
                </a:solidFill>
                <a:latin typeface="Cambria Math"/>
                <a:cs typeface="Cambria Math"/>
              </a:rPr>
              <a:t>!</a:t>
            </a:r>
            <a:r>
              <a:rPr dirty="0" sz="2400" spc="50">
                <a:solidFill>
                  <a:srgbClr val="333333"/>
                </a:solidFill>
                <a:latin typeface="Cambria Math"/>
                <a:cs typeface="Cambria Math"/>
              </a:rPr>
              <a:t>; </a:t>
            </a:r>
            <a:r>
              <a:rPr dirty="0" sz="2400" spc="-10">
                <a:solidFill>
                  <a:srgbClr val="333333"/>
                </a:solidFill>
                <a:latin typeface="Cambria Math"/>
                <a:cs typeface="Cambria Math"/>
              </a:rPr>
              <a:t>0</a:t>
            </a:r>
            <a:r>
              <a:rPr dirty="0" sz="2400" spc="-45">
                <a:solidFill>
                  <a:srgbClr val="333333"/>
                </a:solidFill>
                <a:latin typeface="Cambria Math"/>
                <a:cs typeface="Cambria Math"/>
              </a:rPr>
              <a:t>, </a:t>
            </a:r>
            <a:r>
              <a:rPr dirty="0" sz="2400">
                <a:solidFill>
                  <a:srgbClr val="333333"/>
                </a:solidFill>
                <a:latin typeface="Cambria Math"/>
                <a:cs typeface="Cambria Math"/>
              </a:rPr>
              <a:t>𝐼)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にする（拡散過程）．ここには</a:t>
            </a: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NN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は使⽤しない．</a:t>
            </a:r>
            <a:endParaRPr sz="2400">
              <a:latin typeface="游ゴシック"/>
              <a:cs typeface="游ゴシック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9532" y="3782059"/>
            <a:ext cx="68021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</a:tabLst>
            </a:pPr>
            <a:r>
              <a:rPr dirty="0" sz="2400" spc="-110">
                <a:solidFill>
                  <a:srgbClr val="333333"/>
                </a:solidFill>
                <a:latin typeface="Cambria Math"/>
                <a:cs typeface="Cambria Math"/>
              </a:rPr>
              <a:t>β</a:t>
            </a:r>
            <a:r>
              <a:rPr dirty="0" baseline="-15432" sz="2700" spc="-165">
                <a:solidFill>
                  <a:srgbClr val="333333"/>
                </a:solidFill>
                <a:latin typeface="Cambria Math"/>
                <a:cs typeface="Cambria Math"/>
              </a:rPr>
              <a:t>#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の値が⼤きいほど，ノイズの割合が⼤きい．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3656" y="3168719"/>
            <a:ext cx="4491628" cy="33441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0976" y="5115909"/>
            <a:ext cx="9132070" cy="136621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拡散モデルの枠組み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6832" y="1292859"/>
            <a:ext cx="11224895" cy="2880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Denoising</a:t>
            </a:r>
            <a:r>
              <a:rPr dirty="0" sz="2800" spc="-6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Probalistic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(DDPM)</a:t>
            </a:r>
            <a:r>
              <a:rPr dirty="0" sz="2800" spc="-6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[1]</a:t>
            </a:r>
            <a:endParaRPr sz="2800">
              <a:latin typeface="Corbel"/>
              <a:cs typeface="Corbel"/>
            </a:endParaRPr>
          </a:p>
          <a:p>
            <a:pPr marL="393065" indent="-342265">
              <a:lnSpc>
                <a:spcPct val="100000"/>
              </a:lnSpc>
              <a:spcBef>
                <a:spcPts val="2150"/>
              </a:spcBef>
              <a:buFont typeface="Arial"/>
              <a:buChar char="•"/>
              <a:tabLst>
                <a:tab pos="3930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⽣成は，拡散過程を逆向きに辿る（逆過程）．逆過程を</a:t>
            </a: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NN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でモデル化．</a:t>
            </a:r>
            <a:endParaRPr sz="2400">
              <a:latin typeface="游ゴシック"/>
              <a:cs typeface="游ゴシック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Clr>
                <a:srgbClr val="333333"/>
              </a:buClr>
              <a:buFont typeface="Arial"/>
              <a:buChar char="•"/>
            </a:pPr>
            <a:endParaRPr sz="2400">
              <a:latin typeface="游ゴシック"/>
              <a:cs typeface="游ゴシック"/>
            </a:endParaRPr>
          </a:p>
          <a:p>
            <a:pPr marL="393700" marR="55880" indent="-342900">
              <a:lnSpc>
                <a:spcPct val="152500"/>
              </a:lnSpc>
              <a:buFont typeface="Arial"/>
              <a:buChar char="•"/>
              <a:tabLst>
                <a:tab pos="393700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ノイズの乗ったデータ</a:t>
            </a:r>
            <a:r>
              <a:rPr dirty="0" sz="2400" spc="-85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baseline="-15432" sz="2700" spc="-127">
                <a:solidFill>
                  <a:srgbClr val="333333"/>
                </a:solidFill>
                <a:latin typeface="Cambria Math"/>
                <a:cs typeface="Cambria Math"/>
              </a:rPr>
              <a:t>$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と拡散時刻</a:t>
            </a:r>
            <a:r>
              <a:rPr dirty="0" sz="2400" spc="50">
                <a:solidFill>
                  <a:srgbClr val="333333"/>
                </a:solidFill>
                <a:latin typeface="Cambria Math"/>
                <a:cs typeface="Cambria Math"/>
              </a:rPr>
              <a:t>𝑡</a:t>
            </a:r>
            <a:r>
              <a:rPr dirty="0" sz="2400" spc="-30">
                <a:solidFill>
                  <a:srgbClr val="333333"/>
                </a:solidFill>
                <a:latin typeface="游ゴシック"/>
                <a:cs typeface="游ゴシック"/>
              </a:rPr>
              <a:t>を⼊⼒とし， </a:t>
            </a:r>
            <a:r>
              <a:rPr dirty="0" sz="2400" spc="-204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baseline="-15432" sz="2700" spc="-307">
                <a:solidFill>
                  <a:srgbClr val="333333"/>
                </a:solidFill>
                <a:latin typeface="Cambria Math"/>
                <a:cs typeface="Cambria Math"/>
              </a:rPr>
              <a:t>#%&amp;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の平均と分散を求める形で定式化することができる．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2242" y="2738836"/>
            <a:ext cx="5231189" cy="29623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0976" y="5115909"/>
            <a:ext cx="9132070" cy="136621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拡散モデルの枠組み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2232" y="1292859"/>
            <a:ext cx="11219180" cy="1637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Denoising</a:t>
            </a:r>
            <a:r>
              <a:rPr dirty="0" sz="2800" spc="-6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Probalistic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(DDPM)</a:t>
            </a:r>
            <a:r>
              <a:rPr dirty="0" sz="2800" spc="-6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[1]</a:t>
            </a:r>
            <a:endParaRPr sz="2800">
              <a:latin typeface="Corbel"/>
              <a:cs typeface="Corbel"/>
            </a:endParaRPr>
          </a:p>
          <a:p>
            <a:pPr marL="368300" marR="17780" indent="-342900">
              <a:lnSpc>
                <a:spcPct val="149200"/>
              </a:lnSpc>
              <a:spcBef>
                <a:spcPts val="735"/>
              </a:spcBef>
              <a:buFont typeface="Arial"/>
              <a:buChar char="•"/>
              <a:tabLst>
                <a:tab pos="368300" algn="l"/>
              </a:tabLst>
            </a:pPr>
            <a:r>
              <a:rPr dirty="0" sz="2400" spc="-35">
                <a:solidFill>
                  <a:srgbClr val="333333"/>
                </a:solidFill>
                <a:latin typeface="游ゴシック"/>
                <a:cs typeface="游ゴシック"/>
              </a:rPr>
              <a:t>実際は， ノイズの乗ったデータ</a:t>
            </a:r>
            <a:r>
              <a:rPr dirty="0" sz="2400" spc="-85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baseline="-15432" sz="2700" spc="-127">
                <a:solidFill>
                  <a:srgbClr val="333333"/>
                </a:solidFill>
                <a:latin typeface="Cambria Math"/>
                <a:cs typeface="Cambria Math"/>
              </a:rPr>
              <a:t>$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と拡散時刻</a:t>
            </a:r>
            <a:r>
              <a:rPr dirty="0" sz="2400" spc="50">
                <a:solidFill>
                  <a:srgbClr val="333333"/>
                </a:solidFill>
                <a:latin typeface="Cambria Math"/>
                <a:cs typeface="Cambria Math"/>
              </a:rPr>
              <a:t>𝑡</a:t>
            </a:r>
            <a:r>
              <a:rPr dirty="0" sz="2400" spc="-30">
                <a:solidFill>
                  <a:srgbClr val="333333"/>
                </a:solidFill>
                <a:latin typeface="游ゴシック"/>
                <a:cs typeface="游ゴシック"/>
              </a:rPr>
              <a:t>を⼊⼒とし， </a:t>
            </a:r>
            <a:r>
              <a:rPr dirty="0" sz="2400" spc="-85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baseline="-15432" sz="2700" spc="-127">
                <a:solidFill>
                  <a:srgbClr val="333333"/>
                </a:solidFill>
                <a:latin typeface="Cambria Math"/>
                <a:cs typeface="Cambria Math"/>
              </a:rPr>
              <a:t>$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に載っているノイ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ズを予測する．このノイズ予測器に</a:t>
            </a: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NN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が⽤いられている．</a:t>
            </a:r>
            <a:endParaRPr sz="2400">
              <a:latin typeface="游ゴシック"/>
              <a:cs typeface="游ゴシック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拡散モデルの枠組み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8612" y="2962018"/>
            <a:ext cx="6765811" cy="115513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14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78739" y="6604603"/>
            <a:ext cx="336804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0"/>
              </a:lnSpc>
            </a:pPr>
            <a:r>
              <a:rPr dirty="0" sz="1200">
                <a:solidFill>
                  <a:srgbClr val="333333"/>
                </a:solidFill>
                <a:latin typeface="ＭＳ ゴシック"/>
                <a:cs typeface="ＭＳ ゴシック"/>
              </a:rPr>
              <a:t>画像引用元：深層生成モデル</a:t>
            </a:r>
            <a:r>
              <a:rPr dirty="0" sz="1200" spc="-10">
                <a:solidFill>
                  <a:srgbClr val="333333"/>
                </a:solidFill>
                <a:latin typeface="Corbel"/>
                <a:cs typeface="Corbel"/>
              </a:rPr>
              <a:t>2024</a:t>
            </a:r>
            <a:r>
              <a:rPr dirty="0" sz="12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200">
                <a:solidFill>
                  <a:srgbClr val="333333"/>
                </a:solidFill>
                <a:latin typeface="ＭＳ ゴシック"/>
                <a:cs typeface="ＭＳ ゴシック"/>
              </a:rPr>
              <a:t>第</a:t>
            </a:r>
            <a:r>
              <a:rPr dirty="0" sz="1200" spc="-10">
                <a:solidFill>
                  <a:srgbClr val="333333"/>
                </a:solidFill>
                <a:latin typeface="Corbel"/>
                <a:cs typeface="Corbel"/>
              </a:rPr>
              <a:t>6</a:t>
            </a:r>
            <a:r>
              <a:rPr dirty="0" sz="1200" spc="-75">
                <a:solidFill>
                  <a:srgbClr val="333333"/>
                </a:solidFill>
                <a:latin typeface="ＭＳ ゴシック"/>
                <a:cs typeface="ＭＳ ゴシック"/>
              </a:rPr>
              <a:t>回 講義資料</a:t>
            </a:r>
            <a:endParaRPr sz="1200">
              <a:latin typeface="ＭＳ ゴシック"/>
              <a:cs typeface="ＭＳ ゴシック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2232" y="1292859"/>
            <a:ext cx="11219180" cy="2258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Denoising</a:t>
            </a:r>
            <a:r>
              <a:rPr dirty="0" sz="2800" spc="-6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Probalistic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(DDPM)</a:t>
            </a:r>
            <a:r>
              <a:rPr dirty="0" sz="2800" spc="-6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[1]</a:t>
            </a:r>
            <a:endParaRPr sz="2800">
              <a:latin typeface="Corbel"/>
              <a:cs typeface="Corbel"/>
            </a:endParaRPr>
          </a:p>
          <a:p>
            <a:pPr marL="368300" marR="17780" indent="-342900">
              <a:lnSpc>
                <a:spcPct val="149200"/>
              </a:lnSpc>
              <a:spcBef>
                <a:spcPts val="735"/>
              </a:spcBef>
              <a:buFont typeface="Arial"/>
              <a:buChar char="•"/>
              <a:tabLst>
                <a:tab pos="368300" algn="l"/>
              </a:tabLst>
            </a:pPr>
            <a:r>
              <a:rPr dirty="0" sz="2400" spc="-35">
                <a:solidFill>
                  <a:srgbClr val="333333"/>
                </a:solidFill>
                <a:latin typeface="游ゴシック"/>
                <a:cs typeface="游ゴシック"/>
              </a:rPr>
              <a:t>実際は， ノイズの乗ったデータ</a:t>
            </a:r>
            <a:r>
              <a:rPr dirty="0" sz="2400" spc="-85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baseline="-15432" sz="2700" spc="-127">
                <a:solidFill>
                  <a:srgbClr val="333333"/>
                </a:solidFill>
                <a:latin typeface="Cambria Math"/>
                <a:cs typeface="Cambria Math"/>
              </a:rPr>
              <a:t>$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と拡散時刻</a:t>
            </a:r>
            <a:r>
              <a:rPr dirty="0" sz="2400" spc="50">
                <a:solidFill>
                  <a:srgbClr val="333333"/>
                </a:solidFill>
                <a:latin typeface="Cambria Math"/>
                <a:cs typeface="Cambria Math"/>
              </a:rPr>
              <a:t>𝑡</a:t>
            </a:r>
            <a:r>
              <a:rPr dirty="0" sz="2400" spc="-30">
                <a:solidFill>
                  <a:srgbClr val="333333"/>
                </a:solidFill>
                <a:latin typeface="游ゴシック"/>
                <a:cs typeface="游ゴシック"/>
              </a:rPr>
              <a:t>を⼊⼒とし， </a:t>
            </a:r>
            <a:r>
              <a:rPr dirty="0" sz="2400" spc="-85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baseline="-15432" sz="2700" spc="-127">
                <a:solidFill>
                  <a:srgbClr val="333333"/>
                </a:solidFill>
                <a:latin typeface="Cambria Math"/>
                <a:cs typeface="Cambria Math"/>
              </a:rPr>
              <a:t>$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に載っているノイ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ズを予測する．このノイズ予測器に</a:t>
            </a: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NN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が⽤いられている．</a:t>
            </a:r>
            <a:endParaRPr sz="2400">
              <a:latin typeface="游ゴシック"/>
              <a:cs typeface="游ゴシック"/>
            </a:endParaRPr>
          </a:p>
          <a:p>
            <a:pPr marL="3676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676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ノイズ予測器で予測したノイズ</a:t>
            </a:r>
            <a:r>
              <a:rPr dirty="0" sz="2400" spc="-10">
                <a:solidFill>
                  <a:srgbClr val="333333"/>
                </a:solidFill>
                <a:latin typeface="Cambria Math"/>
                <a:cs typeface="Cambria Math"/>
              </a:rPr>
              <a:t>ε</a:t>
            </a:r>
            <a:r>
              <a:rPr dirty="0" sz="2400" spc="-100">
                <a:solidFill>
                  <a:srgbClr val="333333"/>
                </a:solidFill>
                <a:latin typeface="游ゴシック"/>
                <a:cs typeface="游ゴシック"/>
              </a:rPr>
              <a:t>を </a:t>
            </a:r>
            <a:r>
              <a:rPr dirty="0" sz="2400" spc="-85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baseline="-15432" sz="2700" spc="-127">
                <a:solidFill>
                  <a:srgbClr val="333333"/>
                </a:solidFill>
                <a:latin typeface="Cambria Math"/>
                <a:cs typeface="Cambria Math"/>
              </a:rPr>
              <a:t>$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から引くことで，反復的にノイズを除去．</a:t>
            </a:r>
            <a:endParaRPr sz="2400">
              <a:latin typeface="游ゴシック"/>
              <a:cs typeface="游ゴシック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拡散モデルの枠組み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2388201" y="3684083"/>
            <a:ext cx="7906384" cy="3118485"/>
            <a:chOff x="2388201" y="3684083"/>
            <a:chExt cx="7906384" cy="31184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8201" y="3684083"/>
              <a:ext cx="7554854" cy="285482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851392" y="6172573"/>
              <a:ext cx="1443355" cy="630555"/>
            </a:xfrm>
            <a:custGeom>
              <a:avLst/>
              <a:gdLst/>
              <a:ahLst/>
              <a:cxnLst/>
              <a:rect l="l" t="t" r="r" b="b"/>
              <a:pathLst>
                <a:path w="1443354" h="630554">
                  <a:moveTo>
                    <a:pt x="1443009" y="0"/>
                  </a:moveTo>
                  <a:lnTo>
                    <a:pt x="0" y="0"/>
                  </a:lnTo>
                  <a:lnTo>
                    <a:pt x="0" y="629983"/>
                  </a:lnTo>
                  <a:lnTo>
                    <a:pt x="1443009" y="629983"/>
                  </a:lnTo>
                  <a:lnTo>
                    <a:pt x="1443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14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78739" y="6604603"/>
            <a:ext cx="336804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0"/>
              </a:lnSpc>
            </a:pPr>
            <a:r>
              <a:rPr dirty="0" sz="1200">
                <a:solidFill>
                  <a:srgbClr val="333333"/>
                </a:solidFill>
                <a:latin typeface="ＭＳ ゴシック"/>
                <a:cs typeface="ＭＳ ゴシック"/>
              </a:rPr>
              <a:t>画像引用元：深層生成モデル</a:t>
            </a:r>
            <a:r>
              <a:rPr dirty="0" sz="1200" spc="-10">
                <a:solidFill>
                  <a:srgbClr val="333333"/>
                </a:solidFill>
                <a:latin typeface="Corbel"/>
                <a:cs typeface="Corbel"/>
              </a:rPr>
              <a:t>2024</a:t>
            </a:r>
            <a:r>
              <a:rPr dirty="0" sz="12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200">
                <a:solidFill>
                  <a:srgbClr val="333333"/>
                </a:solidFill>
                <a:latin typeface="ＭＳ ゴシック"/>
                <a:cs typeface="ＭＳ ゴシック"/>
              </a:rPr>
              <a:t>第</a:t>
            </a:r>
            <a:r>
              <a:rPr dirty="0" sz="1200" spc="-10">
                <a:solidFill>
                  <a:srgbClr val="333333"/>
                </a:solidFill>
                <a:latin typeface="Corbel"/>
                <a:cs typeface="Corbel"/>
              </a:rPr>
              <a:t>6</a:t>
            </a:r>
            <a:r>
              <a:rPr dirty="0" sz="1200" spc="-75">
                <a:solidFill>
                  <a:srgbClr val="333333"/>
                </a:solidFill>
                <a:latin typeface="ＭＳ ゴシック"/>
                <a:cs typeface="ＭＳ ゴシック"/>
              </a:rPr>
              <a:t>回 講義資料</a:t>
            </a:r>
            <a:endParaRPr sz="1200">
              <a:latin typeface="ＭＳ ゴシック"/>
              <a:cs typeface="ＭＳ ゴシック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59690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0063B2"/>
                </a:solidFill>
              </a:rPr>
              <a:t>拡散モデルのアーキテクチャ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4932" y="1292859"/>
            <a:ext cx="11290300" cy="1637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Denoising</a:t>
            </a:r>
            <a:r>
              <a:rPr dirty="0" sz="2800" spc="-6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Probalistic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(DDPM)</a:t>
            </a:r>
            <a:r>
              <a:rPr dirty="0" sz="2800" spc="-6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[1]</a:t>
            </a:r>
            <a:endParaRPr sz="28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21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DDPM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ではノイズ除去器に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U-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Net</a:t>
            </a:r>
            <a:r>
              <a:rPr dirty="0" sz="2400" spc="-5">
                <a:solidFill>
                  <a:srgbClr val="333333"/>
                </a:solidFill>
                <a:latin typeface="Corbel"/>
                <a:cs typeface="Corbel"/>
              </a:rPr>
              <a:t> [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2] 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を⽤いる．各解像度の畳み込み層の前に空間</a:t>
            </a:r>
            <a:endParaRPr sz="2400">
              <a:latin typeface="游ゴシック"/>
              <a:cs typeface="游ゴシック"/>
            </a:endParaRPr>
          </a:p>
          <a:p>
            <a:pPr marL="355600">
              <a:lnSpc>
                <a:spcPct val="100000"/>
              </a:lnSpc>
              <a:spcBef>
                <a:spcPts val="1415"/>
              </a:spcBef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⽅向の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Attention</a:t>
            </a: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 [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3</a:t>
            </a: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] 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を⼊れることが，⾼い⽣成性能のために必要．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4288" y="3134085"/>
            <a:ext cx="5167689" cy="346050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745" y="3291837"/>
            <a:ext cx="1434628" cy="1013804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2566416" y="3316223"/>
            <a:ext cx="640080" cy="1012190"/>
            <a:chOff x="2566416" y="3316223"/>
            <a:chExt cx="640080" cy="101219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6416" y="3316223"/>
              <a:ext cx="640080" cy="101193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1871" y="3350684"/>
              <a:ext cx="548640" cy="89611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611871" y="3350684"/>
              <a:ext cx="548640" cy="896619"/>
            </a:xfrm>
            <a:custGeom>
              <a:avLst/>
              <a:gdLst/>
              <a:ahLst/>
              <a:cxnLst/>
              <a:rect l="l" t="t" r="r" b="b"/>
              <a:pathLst>
                <a:path w="548639" h="896620">
                  <a:moveTo>
                    <a:pt x="0" y="224028"/>
                  </a:moveTo>
                  <a:lnTo>
                    <a:pt x="274320" y="224028"/>
                  </a:lnTo>
                  <a:lnTo>
                    <a:pt x="274320" y="0"/>
                  </a:lnTo>
                  <a:lnTo>
                    <a:pt x="548640" y="448056"/>
                  </a:lnTo>
                  <a:lnTo>
                    <a:pt x="274320" y="896112"/>
                  </a:lnTo>
                  <a:lnTo>
                    <a:pt x="274320" y="672084"/>
                  </a:lnTo>
                  <a:lnTo>
                    <a:pt x="0" y="672084"/>
                  </a:lnTo>
                  <a:lnTo>
                    <a:pt x="0" y="224028"/>
                  </a:lnTo>
                  <a:close/>
                </a:path>
              </a:pathLst>
            </a:custGeom>
            <a:ln w="9525">
              <a:solidFill>
                <a:srgbClr val="14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8723376" y="3316223"/>
            <a:ext cx="643255" cy="1012190"/>
            <a:chOff x="8723376" y="3316223"/>
            <a:chExt cx="643255" cy="101219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3376" y="3316223"/>
              <a:ext cx="643127" cy="101193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0399" y="3350684"/>
              <a:ext cx="548640" cy="89611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770399" y="3350684"/>
              <a:ext cx="548640" cy="896619"/>
            </a:xfrm>
            <a:custGeom>
              <a:avLst/>
              <a:gdLst/>
              <a:ahLst/>
              <a:cxnLst/>
              <a:rect l="l" t="t" r="r" b="b"/>
              <a:pathLst>
                <a:path w="548640" h="896620">
                  <a:moveTo>
                    <a:pt x="0" y="224028"/>
                  </a:moveTo>
                  <a:lnTo>
                    <a:pt x="274320" y="224028"/>
                  </a:lnTo>
                  <a:lnTo>
                    <a:pt x="274320" y="0"/>
                  </a:lnTo>
                  <a:lnTo>
                    <a:pt x="548640" y="448056"/>
                  </a:lnTo>
                  <a:lnTo>
                    <a:pt x="274320" y="896112"/>
                  </a:lnTo>
                  <a:lnTo>
                    <a:pt x="274320" y="672084"/>
                  </a:lnTo>
                  <a:lnTo>
                    <a:pt x="0" y="672084"/>
                  </a:lnTo>
                  <a:lnTo>
                    <a:pt x="0" y="224028"/>
                  </a:lnTo>
                  <a:close/>
                </a:path>
              </a:pathLst>
            </a:custGeom>
            <a:ln w="9525">
              <a:solidFill>
                <a:srgbClr val="14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80460" y="3291838"/>
            <a:ext cx="2100023" cy="1013804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16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939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>
                <a:solidFill>
                  <a:srgbClr val="0063B2"/>
                </a:solidFill>
              </a:rPr>
              <a:t>⽬次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/>
              <a:t>⽣成モデルの基礎</a:t>
            </a:r>
          </a:p>
          <a:p>
            <a:pPr marL="469265" indent="-456565">
              <a:lnSpc>
                <a:spcPct val="100000"/>
              </a:lnSpc>
              <a:spcBef>
                <a:spcPts val="2014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/>
              <a:t>拡散モデルの基礎</a:t>
            </a:r>
            <a:r>
              <a:rPr dirty="0" spc="-10"/>
              <a:t>（</a:t>
            </a:r>
            <a:r>
              <a:rPr dirty="0" spc="-10">
                <a:latin typeface="Corbel"/>
                <a:cs typeface="Corbel"/>
              </a:rPr>
              <a:t>DDPM</a:t>
            </a:r>
            <a:r>
              <a:rPr dirty="0"/>
              <a:t>を中⼼にして</a:t>
            </a:r>
            <a:r>
              <a:rPr dirty="0" spc="-50"/>
              <a:t>）</a:t>
            </a:r>
          </a:p>
          <a:p>
            <a:pPr marL="469265" indent="-456565">
              <a:lnSpc>
                <a:spcPct val="100000"/>
              </a:lnSpc>
              <a:spcBef>
                <a:spcPts val="2039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>
                <a:solidFill>
                  <a:srgbClr val="333333"/>
                </a:solidFill>
              </a:rPr>
              <a:t>拡散モデルの派⽣</a:t>
            </a:r>
          </a:p>
          <a:p>
            <a:pPr marL="469265" indent="-456565">
              <a:lnSpc>
                <a:spcPct val="100000"/>
              </a:lnSpc>
              <a:spcBef>
                <a:spcPts val="2014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/>
              <a:t>動画⽣成拡散モデル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条件付け拡散モデル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4932" y="1045124"/>
            <a:ext cx="11645900" cy="1899920"/>
          </a:xfrm>
          <a:prstGeom prst="rect">
            <a:avLst/>
          </a:prstGeom>
        </p:spPr>
        <p:txBody>
          <a:bodyPr wrap="square" lIns="0" tIns="260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2800" spc="-40" b="1">
                <a:solidFill>
                  <a:srgbClr val="333333"/>
                </a:solidFill>
                <a:latin typeface="Corbel"/>
                <a:cs typeface="Corbel"/>
              </a:rPr>
              <a:t>Text</a:t>
            </a:r>
            <a:r>
              <a:rPr dirty="0" sz="2800" spc="-9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to</a:t>
            </a:r>
            <a:r>
              <a:rPr dirty="0" sz="2800" spc="-4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Image</a:t>
            </a:r>
            <a:r>
              <a:rPr dirty="0" sz="2800" spc="-20" b="1">
                <a:solidFill>
                  <a:srgbClr val="333333"/>
                </a:solidFill>
                <a:latin typeface="Corbel"/>
                <a:cs typeface="Corbel"/>
              </a:rPr>
              <a:t> (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T2I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) </a:t>
            </a:r>
            <a:r>
              <a:rPr dirty="0" sz="2800" spc="-35" b="1">
                <a:solidFill>
                  <a:srgbClr val="333333"/>
                </a:solidFill>
                <a:latin typeface="游ゴシック"/>
                <a:cs typeface="游ゴシック"/>
              </a:rPr>
              <a:t>の拡散モデル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[9]</a:t>
            </a:r>
            <a:endParaRPr sz="28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167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条件付け⽣成モデルの枠組みを拡散モデルに応⽤した研究．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⾔語情報で条件付けることで，柔軟な指⽰を⽣成される画像に与えることが可能．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5075" y="3324362"/>
            <a:ext cx="8494276" cy="328507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36830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軽量な拡散モデル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4932" y="1292859"/>
            <a:ext cx="11209655" cy="2537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 b="1">
                <a:solidFill>
                  <a:srgbClr val="333333"/>
                </a:solidFill>
                <a:latin typeface="游ゴシック"/>
                <a:cs typeface="游ゴシック"/>
              </a:rPr>
              <a:t>潜在拡散モデル </a:t>
            </a:r>
            <a:r>
              <a:rPr dirty="0" sz="2800" spc="-20" b="1">
                <a:solidFill>
                  <a:srgbClr val="333333"/>
                </a:solidFill>
                <a:latin typeface="Corbel"/>
                <a:cs typeface="Corbel"/>
              </a:rPr>
              <a:t>[10]</a:t>
            </a:r>
            <a:endParaRPr sz="2800">
              <a:latin typeface="Corbel"/>
              <a:cs typeface="Corbel"/>
            </a:endParaRPr>
          </a:p>
          <a:p>
            <a:pPr marL="355600" marR="5080" indent="-342900">
              <a:lnSpc>
                <a:spcPct val="148600"/>
              </a:lnSpc>
              <a:spcBef>
                <a:spcPts val="72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800" spc="-65">
                <a:solidFill>
                  <a:srgbClr val="333333"/>
                </a:solidFill>
                <a:latin typeface="Corbel"/>
                <a:cs typeface="Corbel"/>
              </a:rPr>
              <a:t>VQ-</a:t>
            </a:r>
            <a:r>
              <a:rPr dirty="0" sz="2800" spc="-30">
                <a:solidFill>
                  <a:srgbClr val="333333"/>
                </a:solidFill>
                <a:latin typeface="Corbel"/>
                <a:cs typeface="Corbel"/>
              </a:rPr>
              <a:t>VAE[11][12]</a:t>
            </a:r>
            <a:r>
              <a:rPr dirty="0" sz="2800" spc="-5">
                <a:solidFill>
                  <a:srgbClr val="333333"/>
                </a:solidFill>
                <a:latin typeface="游ゴシック"/>
                <a:cs typeface="游ゴシック"/>
              </a:rPr>
              <a:t>等と組み合わせることで，画像を低次元の潜在変数に落とし込み，より少ない計算量で拡散モデルを学習する．</a:t>
            </a:r>
            <a:endParaRPr sz="28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800" spc="-5">
                <a:solidFill>
                  <a:srgbClr val="333333"/>
                </a:solidFill>
                <a:latin typeface="游ゴシック"/>
                <a:cs typeface="游ゴシック"/>
              </a:rPr>
              <a:t>より⾼解像度の⽣成も可能に．</a:t>
            </a:r>
            <a:endParaRPr sz="28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9800" y="3942686"/>
            <a:ext cx="4496971" cy="277171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8403" y="4024145"/>
            <a:ext cx="3573719" cy="256861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2768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0063B2"/>
                </a:solidFill>
              </a:rPr>
              <a:t>本発表の⽬的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4933" y="1267459"/>
            <a:ext cx="11339195" cy="5155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20" b="1">
                <a:solidFill>
                  <a:srgbClr val="333333"/>
                </a:solidFill>
                <a:latin typeface="Corbel"/>
                <a:cs typeface="Corbel"/>
              </a:rPr>
              <a:t>OpenAI</a:t>
            </a:r>
            <a:r>
              <a:rPr dirty="0" sz="2400" spc="-20" b="1">
                <a:solidFill>
                  <a:srgbClr val="333333"/>
                </a:solidFill>
                <a:latin typeface="游ゴシック"/>
                <a:cs typeface="游ゴシック"/>
              </a:rPr>
              <a:t>による⼤規模動画⽣成モデル </a:t>
            </a:r>
            <a:r>
              <a:rPr dirty="0" sz="2400" b="1">
                <a:solidFill>
                  <a:srgbClr val="333333"/>
                </a:solidFill>
                <a:latin typeface="Corbel"/>
                <a:cs typeface="Corbel"/>
              </a:rPr>
              <a:t>Sora</a:t>
            </a:r>
            <a:r>
              <a:rPr dirty="0" sz="2400" spc="2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5" b="1">
                <a:solidFill>
                  <a:srgbClr val="333333"/>
                </a:solidFill>
                <a:latin typeface="游ゴシック"/>
                <a:cs typeface="游ゴシック"/>
              </a:rPr>
              <a:t>が出現．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11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デモを⾒る限りでは，これまでの動画⽣成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AI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を⼤きく凌ぐ⽣成を実現．</a:t>
            </a:r>
            <a:endParaRPr sz="2400">
              <a:latin typeface="游ゴシック"/>
              <a:cs typeface="游ゴシック"/>
            </a:endParaRPr>
          </a:p>
          <a:p>
            <a:pPr lvl="1" marL="755015" marR="5080" indent="-285750">
              <a:lnSpc>
                <a:spcPct val="152500"/>
              </a:lnSpc>
              <a:spcBef>
                <a:spcPts val="530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詳細は不明だが，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Vision</a:t>
            </a:r>
            <a:r>
              <a:rPr dirty="0" sz="2400" spc="-16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30">
                <a:solidFill>
                  <a:srgbClr val="333333"/>
                </a:solidFill>
                <a:latin typeface="Corbel"/>
                <a:cs typeface="Corbel"/>
              </a:rPr>
              <a:t>Transformer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ベースの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Latent Diffusion 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Models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で構成され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ていることがテクニカルレポートにて⽰唆されている．</a:t>
            </a:r>
            <a:endParaRPr sz="2400">
              <a:latin typeface="游ゴシック"/>
              <a:cs typeface="游ゴシック"/>
            </a:endParaRPr>
          </a:p>
          <a:p>
            <a:pPr marL="355600" marR="113664" indent="-342900">
              <a:lnSpc>
                <a:spcPct val="152500"/>
              </a:lnSpc>
              <a:spcBef>
                <a:spcPts val="40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b="1">
                <a:solidFill>
                  <a:srgbClr val="333333"/>
                </a:solidFill>
                <a:latin typeface="游ゴシック"/>
                <a:cs typeface="游ゴシック"/>
              </a:rPr>
              <a:t>それを受け</a:t>
            </a:r>
            <a:r>
              <a:rPr dirty="0" sz="2400" spc="-10" b="1">
                <a:solidFill>
                  <a:srgbClr val="333333"/>
                </a:solidFill>
                <a:latin typeface="Corbel"/>
                <a:cs typeface="Corbel"/>
              </a:rPr>
              <a:t>,</a:t>
            </a:r>
            <a:r>
              <a:rPr dirty="0" sz="2400" b="1">
                <a:solidFill>
                  <a:srgbClr val="333333"/>
                </a:solidFill>
                <a:latin typeface="游ゴシック"/>
                <a:cs typeface="游ゴシック"/>
              </a:rPr>
              <a:t>近年⼤きな注⽬を集める⽣成モデルである拡散モデルについて</a:t>
            </a:r>
            <a:r>
              <a:rPr dirty="0" sz="2400" spc="-10" b="1">
                <a:solidFill>
                  <a:srgbClr val="333333"/>
                </a:solidFill>
                <a:latin typeface="Corbel"/>
                <a:cs typeface="Corbel"/>
              </a:rPr>
              <a:t>,</a:t>
            </a:r>
            <a:r>
              <a:rPr dirty="0" sz="2400" spc="-25" b="1">
                <a:solidFill>
                  <a:srgbClr val="333333"/>
                </a:solidFill>
                <a:latin typeface="游ゴシック"/>
                <a:cs typeface="游ゴシック"/>
              </a:rPr>
              <a:t>基礎</a:t>
            </a:r>
            <a:r>
              <a:rPr dirty="0" sz="2400" b="1">
                <a:solidFill>
                  <a:srgbClr val="333333"/>
                </a:solidFill>
                <a:latin typeface="游ゴシック"/>
                <a:cs typeface="游ゴシック"/>
              </a:rPr>
              <a:t>的な内容を共有する</a:t>
            </a:r>
            <a:r>
              <a:rPr dirty="0" sz="2400" spc="-50" b="1">
                <a:solidFill>
                  <a:srgbClr val="333333"/>
                </a:solidFill>
                <a:latin typeface="Corbel"/>
                <a:cs typeface="Corbel"/>
              </a:rPr>
              <a:t>.</a:t>
            </a:r>
            <a:endParaRPr sz="2400">
              <a:latin typeface="Corbel"/>
              <a:cs typeface="Corbel"/>
            </a:endParaRPr>
          </a:p>
          <a:p>
            <a:pPr lvl="1" marL="755015" indent="-28511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⽣成モデルの基礎から，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ViT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ベースの動画⽣成モデルまでの内容をまとめた．</a:t>
            </a:r>
            <a:endParaRPr sz="2400">
              <a:latin typeface="游ゴシック"/>
              <a:cs typeface="游ゴシック"/>
            </a:endParaRPr>
          </a:p>
          <a:p>
            <a:pPr lvl="1" marL="755015" marR="106680" indent="-285750">
              <a:lnSpc>
                <a:spcPct val="149200"/>
              </a:lnSpc>
              <a:spcBef>
                <a:spcPts val="625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⽬標は</a:t>
            </a:r>
            <a:r>
              <a:rPr dirty="0" sz="2400" spc="-60">
                <a:solidFill>
                  <a:srgbClr val="333333"/>
                </a:solidFill>
                <a:latin typeface="Corbel"/>
                <a:cs typeface="Corbel"/>
              </a:rPr>
              <a:t>,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Sora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のテクニカルレポートを読んだ際に，内容が理解できるようにな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ること</a:t>
            </a:r>
            <a:r>
              <a:rPr dirty="0" sz="2400" spc="-50">
                <a:solidFill>
                  <a:srgbClr val="333333"/>
                </a:solidFill>
                <a:latin typeface="Corbel"/>
                <a:cs typeface="Corbel"/>
              </a:rPr>
              <a:t>.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5511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スケーラブルな拡散モデル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4932" y="1045124"/>
            <a:ext cx="9999980" cy="1899920"/>
          </a:xfrm>
          <a:prstGeom prst="rect">
            <a:avLst/>
          </a:prstGeom>
        </p:spPr>
        <p:txBody>
          <a:bodyPr wrap="square" lIns="0" tIns="260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Scalable</a:t>
            </a:r>
            <a:r>
              <a:rPr dirty="0" sz="2800" spc="-7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Models</a:t>
            </a:r>
            <a:r>
              <a:rPr dirty="0" sz="2800" spc="-4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10" b="1">
                <a:solidFill>
                  <a:srgbClr val="333333"/>
                </a:solidFill>
                <a:latin typeface="Corbel"/>
                <a:cs typeface="Corbel"/>
              </a:rPr>
              <a:t>with</a:t>
            </a:r>
            <a:r>
              <a:rPr dirty="0" sz="2800" spc="-20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0" b="1">
                <a:solidFill>
                  <a:srgbClr val="333333"/>
                </a:solidFill>
                <a:latin typeface="Corbel"/>
                <a:cs typeface="Corbel"/>
              </a:rPr>
              <a:t>Transformers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(DiT)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[4]</a:t>
            </a:r>
            <a:endParaRPr sz="28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167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Vision</a:t>
            </a:r>
            <a:r>
              <a:rPr dirty="0" sz="2400" spc="-17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Transformer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 (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ViT</a:t>
            </a:r>
            <a:r>
              <a:rPr dirty="0" sz="2400" spc="-5">
                <a:solidFill>
                  <a:srgbClr val="333333"/>
                </a:solidFill>
                <a:latin typeface="Corbel"/>
                <a:cs typeface="Corbel"/>
              </a:rPr>
              <a:t>) 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で構成された拡散モデル．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ViT</a:t>
            </a: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が持つスケーラビリティと拡散モデルを組み合わせることが動機．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7669" y="3516028"/>
            <a:ext cx="3603055" cy="29400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545" y="3547743"/>
            <a:ext cx="4379287" cy="321851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5511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スケーラブルな拡散モデル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445180" y="3887330"/>
            <a:ext cx="1812925" cy="282575"/>
          </a:xfrm>
          <a:custGeom>
            <a:avLst/>
            <a:gdLst/>
            <a:ahLst/>
            <a:cxnLst/>
            <a:rect l="l" t="t" r="r" b="b"/>
            <a:pathLst>
              <a:path w="1812925" h="282575">
                <a:moveTo>
                  <a:pt x="1722276" y="0"/>
                </a:moveTo>
                <a:lnTo>
                  <a:pt x="1718257" y="11459"/>
                </a:lnTo>
                <a:lnTo>
                  <a:pt x="1734600" y="18552"/>
                </a:lnTo>
                <a:lnTo>
                  <a:pt x="1748655" y="28370"/>
                </a:lnTo>
                <a:lnTo>
                  <a:pt x="1777193" y="73878"/>
                </a:lnTo>
                <a:lnTo>
                  <a:pt x="1785484" y="115354"/>
                </a:lnTo>
                <a:lnTo>
                  <a:pt x="1786569" y="139749"/>
                </a:lnTo>
                <a:lnTo>
                  <a:pt x="1785523" y="164649"/>
                </a:lnTo>
                <a:lnTo>
                  <a:pt x="1777151" y="207586"/>
                </a:lnTo>
                <a:lnTo>
                  <a:pt x="1748674" y="253825"/>
                </a:lnTo>
                <a:lnTo>
                  <a:pt x="1718703" y="270866"/>
                </a:lnTo>
                <a:lnTo>
                  <a:pt x="1722276" y="282326"/>
                </a:lnTo>
                <a:lnTo>
                  <a:pt x="1760785" y="264262"/>
                </a:lnTo>
                <a:lnTo>
                  <a:pt x="1789099" y="232990"/>
                </a:lnTo>
                <a:lnTo>
                  <a:pt x="1806512" y="191113"/>
                </a:lnTo>
                <a:lnTo>
                  <a:pt x="1812316" y="141236"/>
                </a:lnTo>
                <a:lnTo>
                  <a:pt x="1810878" y="115662"/>
                </a:lnTo>
                <a:lnTo>
                  <a:pt x="1810861" y="115354"/>
                </a:lnTo>
                <a:lnTo>
                  <a:pt x="1799215" y="69478"/>
                </a:lnTo>
                <a:lnTo>
                  <a:pt x="1776119" y="32131"/>
                </a:lnTo>
                <a:lnTo>
                  <a:pt x="1742744" y="7389"/>
                </a:lnTo>
                <a:lnTo>
                  <a:pt x="1722276" y="0"/>
                </a:lnTo>
                <a:close/>
              </a:path>
              <a:path w="1812925" h="282575">
                <a:moveTo>
                  <a:pt x="90040" y="0"/>
                </a:moveTo>
                <a:lnTo>
                  <a:pt x="51624" y="18100"/>
                </a:lnTo>
                <a:lnTo>
                  <a:pt x="23290" y="49484"/>
                </a:lnTo>
                <a:lnTo>
                  <a:pt x="5822" y="91435"/>
                </a:lnTo>
                <a:lnTo>
                  <a:pt x="83" y="139749"/>
                </a:lnTo>
                <a:lnTo>
                  <a:pt x="0" y="141236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4932" y="1045124"/>
            <a:ext cx="8123555" cy="5012055"/>
          </a:xfrm>
          <a:prstGeom prst="rect">
            <a:avLst/>
          </a:prstGeom>
        </p:spPr>
        <p:txBody>
          <a:bodyPr wrap="square" lIns="0" tIns="260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Scalable</a:t>
            </a:r>
            <a:r>
              <a:rPr dirty="0" sz="2800" spc="-7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Models</a:t>
            </a:r>
            <a:r>
              <a:rPr dirty="0" sz="2800" spc="-4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10" b="1">
                <a:solidFill>
                  <a:srgbClr val="333333"/>
                </a:solidFill>
                <a:latin typeface="Corbel"/>
                <a:cs typeface="Corbel"/>
              </a:rPr>
              <a:t>with</a:t>
            </a:r>
            <a:r>
              <a:rPr dirty="0" sz="2800" spc="-20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0" b="1">
                <a:solidFill>
                  <a:srgbClr val="333333"/>
                </a:solidFill>
                <a:latin typeface="Corbel"/>
                <a:cs typeface="Corbel"/>
              </a:rPr>
              <a:t>Transformers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(DiT)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[4]</a:t>
            </a:r>
            <a:endParaRPr sz="28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167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画像をそのまま扱うわけではない．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750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 spc="-30">
                <a:solidFill>
                  <a:srgbClr val="333333"/>
                </a:solidFill>
                <a:latin typeface="游ゴシック"/>
                <a:cs typeface="游ゴシック"/>
              </a:rPr>
              <a:t>潜在拡散モデル </a:t>
            </a:r>
            <a:r>
              <a:rPr dirty="0" sz="2400" spc="-30">
                <a:solidFill>
                  <a:srgbClr val="333333"/>
                </a:solidFill>
                <a:latin typeface="Cambria Math"/>
                <a:cs typeface="Cambria Math"/>
              </a:rPr>
              <a:t>× </a:t>
            </a:r>
            <a:r>
              <a:rPr dirty="0" sz="2400" spc="-40">
                <a:solidFill>
                  <a:srgbClr val="333333"/>
                </a:solidFill>
                <a:latin typeface="游ゴシック"/>
                <a:cs typeface="游ゴシック"/>
              </a:rPr>
              <a:t>パッチ化 で軽量化．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画像</a:t>
            </a:r>
            <a:r>
              <a:rPr dirty="0" sz="2400" spc="70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をまず</a:t>
            </a:r>
            <a:r>
              <a:rPr dirty="0" sz="2400" spc="-65">
                <a:solidFill>
                  <a:srgbClr val="333333"/>
                </a:solidFill>
                <a:latin typeface="Corbel"/>
                <a:cs typeface="Corbel"/>
              </a:rPr>
              <a:t>VAE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に⼊れ，潜在変数</a:t>
            </a:r>
            <a:r>
              <a:rPr dirty="0" sz="2400">
                <a:solidFill>
                  <a:srgbClr val="333333"/>
                </a:solidFill>
                <a:latin typeface="Cambria Math"/>
                <a:cs typeface="Cambria Math"/>
              </a:rPr>
              <a:t>𝑧</a:t>
            </a:r>
            <a:r>
              <a:rPr dirty="0" sz="2400" spc="-15">
                <a:solidFill>
                  <a:srgbClr val="333333"/>
                </a:solidFill>
                <a:latin typeface="游ゴシック"/>
                <a:cs typeface="游ゴシック"/>
              </a:rPr>
              <a:t>にする．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750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755015" algn="l"/>
                <a:tab pos="1119505" algn="l"/>
                <a:tab pos="2943860" algn="l"/>
              </a:tabLst>
            </a:pPr>
            <a:r>
              <a:rPr dirty="0" sz="2400" spc="-50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sz="2400">
                <a:solidFill>
                  <a:srgbClr val="333333"/>
                </a:solidFill>
                <a:latin typeface="Cambria Math"/>
                <a:cs typeface="Cambria Math"/>
              </a:rPr>
              <a:t>	</a:t>
            </a:r>
            <a:r>
              <a:rPr dirty="0" sz="2400" spc="-10">
                <a:solidFill>
                  <a:srgbClr val="333333"/>
                </a:solidFill>
                <a:latin typeface="Cambria Math"/>
                <a:cs typeface="Cambria Math"/>
              </a:rPr>
              <a:t>256×256×3</a:t>
            </a:r>
            <a:r>
              <a:rPr dirty="0" sz="2400">
                <a:solidFill>
                  <a:srgbClr val="333333"/>
                </a:solidFill>
                <a:latin typeface="Cambria Math"/>
                <a:cs typeface="Cambria Math"/>
              </a:rPr>
              <a:t>	→</a:t>
            </a:r>
            <a:r>
              <a:rPr dirty="0" sz="2400" spc="114">
                <a:solidFill>
                  <a:srgbClr val="333333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333333"/>
                </a:solidFill>
                <a:latin typeface="Cambria Math"/>
                <a:cs typeface="Cambria Math"/>
              </a:rPr>
              <a:t>𝑧</a:t>
            </a:r>
            <a:r>
              <a:rPr dirty="0" sz="2400" spc="20">
                <a:solidFill>
                  <a:srgbClr val="333333"/>
                </a:solidFill>
                <a:latin typeface="Cambria Math"/>
                <a:cs typeface="Cambria Math"/>
              </a:rPr>
              <a:t> </a:t>
            </a:r>
            <a:r>
              <a:rPr dirty="0" sz="2400" spc="-10">
                <a:solidFill>
                  <a:srgbClr val="333333"/>
                </a:solidFill>
                <a:latin typeface="Cambria Math"/>
                <a:cs typeface="Cambria Math"/>
              </a:rPr>
              <a:t>(32×32×4)</a:t>
            </a:r>
            <a:endParaRPr sz="2400">
              <a:latin typeface="Cambria Math"/>
              <a:cs typeface="Cambria Math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その後，潜在変数</a:t>
            </a:r>
            <a:r>
              <a:rPr dirty="0" sz="2400">
                <a:solidFill>
                  <a:srgbClr val="333333"/>
                </a:solidFill>
                <a:latin typeface="Cambria Math"/>
                <a:cs typeface="Cambria Math"/>
              </a:rPr>
              <a:t>𝑧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をパッチ化する．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750">
              <a:lnSpc>
                <a:spcPct val="100000"/>
              </a:lnSpc>
              <a:spcBef>
                <a:spcPts val="2039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論⽂では</a:t>
            </a:r>
            <a:r>
              <a:rPr dirty="0" sz="2400">
                <a:solidFill>
                  <a:srgbClr val="333333"/>
                </a:solidFill>
                <a:latin typeface="Cambria Math"/>
                <a:cs typeface="Cambria Math"/>
              </a:rPr>
              <a:t>𝑝</a:t>
            </a:r>
            <a:r>
              <a:rPr dirty="0" sz="2400" spc="100">
                <a:solidFill>
                  <a:srgbClr val="333333"/>
                </a:solidFill>
                <a:latin typeface="Cambria Math"/>
                <a:cs typeface="Cambria Math"/>
              </a:rPr>
              <a:t> = </a:t>
            </a:r>
            <a:r>
              <a:rPr dirty="0" sz="2400" spc="-10">
                <a:solidFill>
                  <a:srgbClr val="333333"/>
                </a:solidFill>
                <a:latin typeface="Cambria Math"/>
                <a:cs typeface="Cambria Math"/>
              </a:rPr>
              <a:t>2</a:t>
            </a:r>
            <a:r>
              <a:rPr dirty="0" sz="2400" spc="-70">
                <a:solidFill>
                  <a:srgbClr val="333333"/>
                </a:solidFill>
                <a:latin typeface="Cambria Math"/>
                <a:cs typeface="Cambria Math"/>
              </a:rPr>
              <a:t>, </a:t>
            </a:r>
            <a:r>
              <a:rPr dirty="0" sz="2400" spc="-10">
                <a:solidFill>
                  <a:srgbClr val="333333"/>
                </a:solidFill>
                <a:latin typeface="Cambria Math"/>
                <a:cs typeface="Cambria Math"/>
              </a:rPr>
              <a:t>4</a:t>
            </a:r>
            <a:r>
              <a:rPr dirty="0" sz="2400" spc="-75">
                <a:solidFill>
                  <a:srgbClr val="333333"/>
                </a:solidFill>
                <a:latin typeface="Cambria Math"/>
                <a:cs typeface="Cambria Math"/>
              </a:rPr>
              <a:t>, </a:t>
            </a:r>
            <a:r>
              <a:rPr dirty="0" sz="2400">
                <a:solidFill>
                  <a:srgbClr val="333333"/>
                </a:solidFill>
                <a:latin typeface="Cambria Math"/>
                <a:cs typeface="Cambria Math"/>
              </a:rPr>
              <a:t>8</a:t>
            </a:r>
            <a:r>
              <a:rPr dirty="0" sz="2400" spc="-50">
                <a:solidFill>
                  <a:srgbClr val="333333"/>
                </a:solidFill>
                <a:latin typeface="Cambria Math"/>
                <a:cs typeface="Cambria Math"/>
              </a:rPr>
              <a:t> 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で実験している．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750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>
                <a:solidFill>
                  <a:srgbClr val="333333"/>
                </a:solidFill>
                <a:latin typeface="Cambria Math"/>
                <a:cs typeface="Cambria Math"/>
              </a:rPr>
              <a:t>𝑝</a:t>
            </a:r>
            <a:r>
              <a:rPr dirty="0" sz="2400" spc="-25">
                <a:solidFill>
                  <a:srgbClr val="333333"/>
                </a:solidFill>
                <a:latin typeface="Cambria Math"/>
                <a:cs typeface="Cambria Math"/>
              </a:rPr>
              <a:t> 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はパッチサイズ．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0307" y="2177130"/>
            <a:ext cx="4269007" cy="414730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5511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スケーラブルな拡散モデル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4932" y="1045124"/>
            <a:ext cx="11276330" cy="2458085"/>
          </a:xfrm>
          <a:prstGeom prst="rect">
            <a:avLst/>
          </a:prstGeom>
        </p:spPr>
        <p:txBody>
          <a:bodyPr wrap="square" lIns="0" tIns="260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Scalable</a:t>
            </a:r>
            <a:r>
              <a:rPr dirty="0" sz="2800" spc="-7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Models</a:t>
            </a:r>
            <a:r>
              <a:rPr dirty="0" sz="2800" spc="-4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10" b="1">
                <a:solidFill>
                  <a:srgbClr val="333333"/>
                </a:solidFill>
                <a:latin typeface="Corbel"/>
                <a:cs typeface="Corbel"/>
              </a:rPr>
              <a:t>with</a:t>
            </a:r>
            <a:r>
              <a:rPr dirty="0" sz="2800" spc="-20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0" b="1">
                <a:solidFill>
                  <a:srgbClr val="333333"/>
                </a:solidFill>
                <a:latin typeface="Corbel"/>
                <a:cs typeface="Corbel"/>
              </a:rPr>
              <a:t>Transformers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(DiT)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[4]</a:t>
            </a:r>
            <a:endParaRPr sz="28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167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モデルサイズとパッチサイズを変えた場合の⽐較．</a:t>
            </a:r>
            <a:endParaRPr sz="2400">
              <a:latin typeface="游ゴシック"/>
              <a:cs typeface="游ゴシック"/>
            </a:endParaRPr>
          </a:p>
          <a:p>
            <a:pPr lvl="1" marL="755015" marR="5080" indent="-285750">
              <a:lnSpc>
                <a:spcPct val="152500"/>
              </a:lnSpc>
              <a:spcBef>
                <a:spcPts val="505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モデルサイズ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(S</a:t>
            </a:r>
            <a:r>
              <a:rPr dirty="0" sz="2400" spc="-30">
                <a:solidFill>
                  <a:srgbClr val="333333"/>
                </a:solidFill>
                <a:latin typeface="Corbel"/>
                <a:cs typeface="Corbel"/>
              </a:rPr>
              <a:t>, 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B</a:t>
            </a:r>
            <a:r>
              <a:rPr dirty="0" sz="2400" spc="-15">
                <a:solidFill>
                  <a:srgbClr val="333333"/>
                </a:solidFill>
                <a:latin typeface="Corbel"/>
                <a:cs typeface="Corbel"/>
              </a:rPr>
              <a:t>, 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L</a:t>
            </a:r>
            <a:r>
              <a:rPr dirty="0" sz="2400" spc="-55">
                <a:solidFill>
                  <a:srgbClr val="333333"/>
                </a:solidFill>
                <a:latin typeface="Corbel"/>
                <a:cs typeface="Corbel"/>
              </a:rPr>
              <a:t>,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XL)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が⼤きくなる，パッチサイズ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(</a:t>
            </a:r>
            <a:r>
              <a:rPr dirty="0" sz="2400" spc="-30">
                <a:solidFill>
                  <a:srgbClr val="333333"/>
                </a:solidFill>
                <a:latin typeface="游ゴシック"/>
                <a:cs typeface="游ゴシック"/>
              </a:rPr>
              <a:t>表の凡例では </a:t>
            </a:r>
            <a:r>
              <a:rPr dirty="0" sz="2400">
                <a:solidFill>
                  <a:srgbClr val="333333"/>
                </a:solidFill>
                <a:latin typeface="Cambria Math"/>
                <a:cs typeface="Cambria Math"/>
              </a:rPr>
              <a:t>/𝑝</a:t>
            </a:r>
            <a:r>
              <a:rPr dirty="0" sz="2400" spc="-50">
                <a:solidFill>
                  <a:srgbClr val="333333"/>
                </a:solidFill>
                <a:latin typeface="Cambria Math"/>
                <a:cs typeface="Cambria Math"/>
              </a:rPr>
              <a:t> </a:t>
            </a:r>
            <a:r>
              <a:rPr dirty="0" sz="2400" spc="-20">
                <a:solidFill>
                  <a:srgbClr val="333333"/>
                </a:solidFill>
                <a:latin typeface="游ゴシック"/>
                <a:cs typeface="游ゴシック"/>
              </a:rPr>
              <a:t>で⽰さ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れる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)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が⼩さくなる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(</a:t>
            </a:r>
            <a:r>
              <a:rPr dirty="0" sz="2400" spc="-10">
                <a:solidFill>
                  <a:srgbClr val="333333"/>
                </a:solidFill>
                <a:latin typeface="Cambria Math"/>
                <a:cs typeface="Cambria Math"/>
              </a:rPr>
              <a:t>=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計算量が増加する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)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ほど性能向上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(</a:t>
            </a:r>
            <a:r>
              <a:rPr dirty="0" sz="2400" b="1">
                <a:solidFill>
                  <a:srgbClr val="333333"/>
                </a:solidFill>
                <a:latin typeface="游ゴシック"/>
                <a:cs typeface="游ゴシック"/>
              </a:rPr>
              <a:t>スケーラブル</a:t>
            </a: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)</a:t>
            </a:r>
            <a:r>
              <a:rPr dirty="0" sz="2400" spc="-25">
                <a:solidFill>
                  <a:srgbClr val="333333"/>
                </a:solidFill>
                <a:latin typeface="游ゴシック"/>
                <a:cs typeface="游ゴシック"/>
              </a:rPr>
              <a:t>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8170" y="3766948"/>
            <a:ext cx="6170830" cy="28358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0901" y="4365135"/>
            <a:ext cx="3928774" cy="1712169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16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939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>
                <a:solidFill>
                  <a:srgbClr val="0063B2"/>
                </a:solidFill>
              </a:rPr>
              <a:t>⽬次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/>
              <a:t>⽣成モデルの基礎</a:t>
            </a:r>
          </a:p>
          <a:p>
            <a:pPr marL="469265" indent="-456565">
              <a:lnSpc>
                <a:spcPct val="100000"/>
              </a:lnSpc>
              <a:spcBef>
                <a:spcPts val="2014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/>
              <a:t>拡散モデルの基礎</a:t>
            </a:r>
            <a:r>
              <a:rPr dirty="0" spc="-10"/>
              <a:t>（</a:t>
            </a:r>
            <a:r>
              <a:rPr dirty="0" spc="-10">
                <a:latin typeface="Corbel"/>
                <a:cs typeface="Corbel"/>
              </a:rPr>
              <a:t>DDPM</a:t>
            </a:r>
            <a:r>
              <a:rPr dirty="0"/>
              <a:t>を中⼼にして</a:t>
            </a:r>
            <a:r>
              <a:rPr dirty="0" spc="-50"/>
              <a:t>）</a:t>
            </a:r>
          </a:p>
          <a:p>
            <a:pPr marL="469265" indent="-456565">
              <a:lnSpc>
                <a:spcPct val="100000"/>
              </a:lnSpc>
              <a:spcBef>
                <a:spcPts val="2039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/>
              <a:t>拡散モデルの派⽣</a:t>
            </a:r>
          </a:p>
          <a:p>
            <a:pPr marL="469265" indent="-456565">
              <a:lnSpc>
                <a:spcPct val="100000"/>
              </a:lnSpc>
              <a:spcBef>
                <a:spcPts val="2014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>
                <a:solidFill>
                  <a:srgbClr val="333333"/>
                </a:solidFill>
              </a:rPr>
              <a:t>動画⽣成拡散モデル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4933" y="1292859"/>
            <a:ext cx="7105650" cy="5066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Video</a:t>
            </a:r>
            <a:r>
              <a:rPr dirty="0" sz="2800" spc="-5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5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Models</a:t>
            </a:r>
            <a:r>
              <a:rPr dirty="0" sz="2800" spc="-5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(VDM)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0" b="1">
                <a:solidFill>
                  <a:srgbClr val="333333"/>
                </a:solidFill>
                <a:latin typeface="Corbel"/>
                <a:cs typeface="Corbel"/>
              </a:rPr>
              <a:t>[13]</a:t>
            </a:r>
            <a:endParaRPr sz="2800">
              <a:latin typeface="Corbel"/>
              <a:cs typeface="Corbel"/>
            </a:endParaRPr>
          </a:p>
          <a:p>
            <a:pPr algn="just" marL="353060" marR="37465" indent="-340360">
              <a:lnSpc>
                <a:spcPct val="149200"/>
              </a:lnSpc>
              <a:spcBef>
                <a:spcPts val="73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画像⽣成の拡散モデルでは，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2D</a:t>
            </a:r>
            <a:r>
              <a:rPr dirty="0" sz="2400" spc="-9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Unet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や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ViT</a:t>
            </a:r>
            <a:r>
              <a:rPr dirty="0" sz="2400" spc="-20">
                <a:solidFill>
                  <a:srgbClr val="333333"/>
                </a:solidFill>
                <a:latin typeface="游ゴシック"/>
                <a:cs typeface="游ゴシック"/>
              </a:rPr>
              <a:t>などに</a:t>
            </a:r>
            <a:r>
              <a:rPr dirty="0" sz="2400" spc="-20">
                <a:solidFill>
                  <a:srgbClr val="333333"/>
                </a:solidFill>
                <a:latin typeface="游ゴシック"/>
                <a:cs typeface="游ゴシック"/>
              </a:rPr>
              <a:t>	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より，空間⽅向の特徴を捉えている．これにより	画像⽣成において既存の⽣成モデルを凌ぐ．</a:t>
            </a:r>
            <a:endParaRPr sz="2400">
              <a:latin typeface="游ゴシック"/>
              <a:cs typeface="游ゴシック"/>
            </a:endParaRPr>
          </a:p>
          <a:p>
            <a:pPr algn="just" marL="353060" marR="37465" indent="-340360">
              <a:lnSpc>
                <a:spcPct val="1492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しかし，動画⽣成においては空間⽅向の特徴のみ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	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でなく，</a:t>
            </a:r>
            <a:r>
              <a:rPr dirty="0" sz="2400" b="1">
                <a:solidFill>
                  <a:srgbClr val="333333"/>
                </a:solidFill>
                <a:latin typeface="游ゴシック"/>
                <a:cs typeface="游ゴシック"/>
              </a:rPr>
              <a:t>時間⽅向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の特徴を捉える必要がある．</a:t>
            </a:r>
            <a:endParaRPr sz="2400">
              <a:latin typeface="游ゴシック"/>
              <a:cs typeface="游ゴシック"/>
            </a:endParaRPr>
          </a:p>
          <a:p>
            <a:pPr algn="just" marL="353060" marR="5080" indent="-340360">
              <a:lnSpc>
                <a:spcPct val="149200"/>
              </a:lnSpc>
              <a:spcBef>
                <a:spcPts val="62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そこで，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VDM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では，空間⽅向の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Attention</a:t>
            </a:r>
            <a:r>
              <a:rPr dirty="0" sz="2400" spc="-15">
                <a:solidFill>
                  <a:srgbClr val="333333"/>
                </a:solidFill>
                <a:latin typeface="游ゴシック"/>
                <a:cs typeface="游ゴシック"/>
              </a:rPr>
              <a:t>の他に，</a:t>
            </a:r>
            <a:r>
              <a:rPr dirty="0" sz="2400" spc="-15">
                <a:solidFill>
                  <a:srgbClr val="333333"/>
                </a:solidFill>
                <a:latin typeface="游ゴシック"/>
                <a:cs typeface="游ゴシック"/>
              </a:rPr>
              <a:t>	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時間⽅向の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Attention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を，拡散モデルの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Unet</a:t>
            </a:r>
            <a:r>
              <a:rPr dirty="0" sz="2400" spc="-20">
                <a:solidFill>
                  <a:srgbClr val="333333"/>
                </a:solidFill>
                <a:latin typeface="游ゴシック"/>
                <a:cs typeface="游ゴシック"/>
              </a:rPr>
              <a:t>の内部</a:t>
            </a:r>
            <a:r>
              <a:rPr dirty="0" sz="2400" spc="-20">
                <a:solidFill>
                  <a:srgbClr val="333333"/>
                </a:solidFill>
                <a:latin typeface="游ゴシック"/>
                <a:cs typeface="游ゴシック"/>
              </a:rPr>
              <a:t>	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に追加することで，時間⽅向の特徴を捉える．</a:t>
            </a:r>
            <a:endParaRPr sz="2400">
              <a:latin typeface="游ゴシック"/>
              <a:cs typeface="游ゴシック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動画⽣成拡散モデル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044" y="880450"/>
            <a:ext cx="3314700" cy="509269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628698" y="6389379"/>
            <a:ext cx="2733040" cy="293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30"/>
              </a:lnSpc>
            </a:pPr>
            <a:r>
              <a:rPr dirty="0" sz="1800" spc="85">
                <a:solidFill>
                  <a:srgbClr val="333333"/>
                </a:solidFill>
                <a:latin typeface="Gill Sans MT"/>
                <a:cs typeface="Gill Sans MT"/>
              </a:rPr>
              <a:t>(a)</a:t>
            </a:r>
            <a:r>
              <a:rPr dirty="0" sz="1800" spc="-40">
                <a:solidFill>
                  <a:srgbClr val="333333"/>
                </a:solidFill>
                <a:latin typeface="Gill Sans MT"/>
                <a:cs typeface="Gill Sans MT"/>
              </a:rPr>
              <a:t> </a:t>
            </a:r>
            <a:r>
              <a:rPr dirty="0" sz="1800" spc="55">
                <a:solidFill>
                  <a:srgbClr val="333333"/>
                </a:solidFill>
                <a:latin typeface="Gill Sans MT"/>
                <a:cs typeface="Gill Sans MT"/>
              </a:rPr>
              <a:t>Video</a:t>
            </a:r>
            <a:r>
              <a:rPr dirty="0" sz="1800" spc="-35">
                <a:solidFill>
                  <a:srgbClr val="333333"/>
                </a:solidFill>
                <a:latin typeface="Gill Sans MT"/>
                <a:cs typeface="Gill Sans MT"/>
              </a:rPr>
              <a:t> </a:t>
            </a:r>
            <a:r>
              <a:rPr dirty="0" sz="1800" spc="70">
                <a:solidFill>
                  <a:srgbClr val="333333"/>
                </a:solidFill>
                <a:latin typeface="Gill Sans MT"/>
                <a:cs typeface="Gill Sans MT"/>
              </a:rPr>
              <a:t>Diffusion</a:t>
            </a:r>
            <a:r>
              <a:rPr dirty="0" sz="1800" spc="-25">
                <a:solidFill>
                  <a:srgbClr val="333333"/>
                </a:solidFill>
                <a:latin typeface="Gill Sans MT"/>
                <a:cs typeface="Gill Sans MT"/>
              </a:rPr>
              <a:t> </a:t>
            </a:r>
            <a:r>
              <a:rPr dirty="0" sz="1800" spc="95">
                <a:solidFill>
                  <a:srgbClr val="333333"/>
                </a:solidFill>
                <a:latin typeface="Gill Sans MT"/>
                <a:cs typeface="Gill Sans MT"/>
              </a:rPr>
              <a:t>Models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24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4933" y="1267459"/>
            <a:ext cx="8536305" cy="2259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33333"/>
                </a:solidFill>
                <a:latin typeface="Corbel"/>
                <a:cs typeface="Corbel"/>
              </a:rPr>
              <a:t>Video</a:t>
            </a:r>
            <a:r>
              <a:rPr dirty="0" sz="2400" spc="-9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400" spc="-15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 b="1">
                <a:solidFill>
                  <a:srgbClr val="333333"/>
                </a:solidFill>
                <a:latin typeface="Corbel"/>
                <a:cs typeface="Corbel"/>
              </a:rPr>
              <a:t>Transformer</a:t>
            </a:r>
            <a:r>
              <a:rPr dirty="0" sz="24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b="1">
                <a:solidFill>
                  <a:srgbClr val="333333"/>
                </a:solidFill>
                <a:latin typeface="Corbel"/>
                <a:cs typeface="Corbel"/>
              </a:rPr>
              <a:t>(VDT)</a:t>
            </a:r>
            <a:r>
              <a:rPr dirty="0" sz="24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20" b="1">
                <a:solidFill>
                  <a:srgbClr val="333333"/>
                </a:solidFill>
                <a:latin typeface="Corbel"/>
                <a:cs typeface="Corbel"/>
              </a:rPr>
              <a:t>[14]</a:t>
            </a:r>
            <a:endParaRPr sz="24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動画⽣成拡散モデルに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DiT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を⽤いた初期の研究．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39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DiT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に，時間⽅向の依存関係を捉える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Attention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を挿⼊した．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11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VDM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と同様に，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Spatial</a:t>
            </a:r>
            <a:r>
              <a:rPr dirty="0" sz="2400" spc="-4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Attn.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と</a:t>
            </a:r>
            <a:r>
              <a:rPr dirty="0" sz="2400" spc="-35">
                <a:solidFill>
                  <a:srgbClr val="333333"/>
                </a:solidFill>
                <a:latin typeface="Corbel"/>
                <a:cs typeface="Corbel"/>
              </a:rPr>
              <a:t>Temporal</a:t>
            </a:r>
            <a:r>
              <a:rPr dirty="0" sz="2400" spc="-4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Attn.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を繰り返す．</a:t>
            </a:r>
            <a:endParaRPr sz="2400">
              <a:latin typeface="游ゴシック"/>
              <a:cs typeface="游ゴシック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7340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スケーラブルな動画⽣成拡散モデル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6048" y="3798289"/>
            <a:ext cx="5930616" cy="283894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4933" y="1267459"/>
            <a:ext cx="9349105" cy="163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33333"/>
                </a:solidFill>
                <a:latin typeface="Corbel"/>
                <a:cs typeface="Corbel"/>
              </a:rPr>
              <a:t>Latte:</a:t>
            </a:r>
            <a:r>
              <a:rPr dirty="0" sz="24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b="1">
                <a:solidFill>
                  <a:srgbClr val="333333"/>
                </a:solidFill>
                <a:latin typeface="Corbel"/>
                <a:cs typeface="Corbel"/>
              </a:rPr>
              <a:t>Latent</a:t>
            </a:r>
            <a:r>
              <a:rPr dirty="0" sz="2400" spc="-10" b="1">
                <a:solidFill>
                  <a:srgbClr val="333333"/>
                </a:solidFill>
                <a:latin typeface="Corbel"/>
                <a:cs typeface="Corbel"/>
              </a:rPr>
              <a:t> Diffusion</a:t>
            </a:r>
            <a:r>
              <a:rPr dirty="0" sz="2400" spc="-15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20" b="1">
                <a:solidFill>
                  <a:srgbClr val="333333"/>
                </a:solidFill>
                <a:latin typeface="Corbel"/>
                <a:cs typeface="Corbel"/>
              </a:rPr>
              <a:t>Transformer</a:t>
            </a:r>
            <a:r>
              <a:rPr dirty="0" sz="2400" spc="-1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 b="1">
                <a:solidFill>
                  <a:srgbClr val="333333"/>
                </a:solidFill>
                <a:latin typeface="Corbel"/>
                <a:cs typeface="Corbel"/>
              </a:rPr>
              <a:t>for</a:t>
            </a:r>
            <a:r>
              <a:rPr dirty="0" sz="2400" spc="-1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 b="1">
                <a:solidFill>
                  <a:srgbClr val="333333"/>
                </a:solidFill>
                <a:latin typeface="Corbel"/>
                <a:cs typeface="Corbel"/>
              </a:rPr>
              <a:t>Video</a:t>
            </a:r>
            <a:r>
              <a:rPr dirty="0" sz="2400" spc="-11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b="1">
                <a:solidFill>
                  <a:srgbClr val="333333"/>
                </a:solidFill>
                <a:latin typeface="Corbel"/>
                <a:cs typeface="Corbel"/>
              </a:rPr>
              <a:t>Generation</a:t>
            </a:r>
            <a:r>
              <a:rPr dirty="0" sz="2400" spc="-1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20" b="1">
                <a:solidFill>
                  <a:srgbClr val="333333"/>
                </a:solidFill>
                <a:latin typeface="Corbel"/>
                <a:cs typeface="Corbel"/>
              </a:rPr>
              <a:t>[15]</a:t>
            </a:r>
            <a:endParaRPr sz="24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動画⽣成拡散モデルに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DiT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を⽤いる場合について広範に検証した．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39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スケーラビリティについての検証もされている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(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右</a:t>
            </a: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)</a:t>
            </a:r>
            <a:r>
              <a:rPr dirty="0" sz="2400" spc="-25">
                <a:solidFill>
                  <a:srgbClr val="333333"/>
                </a:solidFill>
                <a:latin typeface="游ゴシック"/>
                <a:cs typeface="游ゴシック"/>
              </a:rPr>
              <a:t>．</a:t>
            </a:r>
            <a:endParaRPr sz="2400">
              <a:latin typeface="游ゴシック"/>
              <a:cs typeface="游ゴシック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7340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スケーラブルな動画⽣成拡散モデル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958" y="3120085"/>
            <a:ext cx="6733479" cy="360139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7204" y="3330852"/>
            <a:ext cx="3613410" cy="320806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58724"/>
            <a:ext cx="165100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"/>
              <a:t>参考⽂献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424932" y="1106423"/>
            <a:ext cx="11454765" cy="452120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91135" indent="-178435">
              <a:lnSpc>
                <a:spcPct val="100000"/>
              </a:lnSpc>
              <a:spcBef>
                <a:spcPts val="770"/>
              </a:spcBef>
              <a:buAutoNum type="arabicPlain"/>
              <a:tabLst>
                <a:tab pos="191135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Jonathan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Ho,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Ajay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Jain,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and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Pieter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Abbeel.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Denoising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probabilistic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models.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Advances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neural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information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processing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systems,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33:6840–6851,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2020.</a:t>
            </a:r>
            <a:endParaRPr sz="1100">
              <a:latin typeface="Corbel"/>
              <a:cs typeface="Corbel"/>
            </a:endParaRPr>
          </a:p>
          <a:p>
            <a:pPr marL="12700" marR="5080" indent="188595">
              <a:lnSpc>
                <a:spcPct val="129099"/>
              </a:lnSpc>
              <a:spcBef>
                <a:spcPts val="290"/>
              </a:spcBef>
              <a:buAutoNum type="arabicPlain"/>
              <a:tabLst>
                <a:tab pos="201295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Ronneberger,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O.,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Fischer,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P.,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&amp;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Brox,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T.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(2015).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U-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net: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Convolutional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networks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for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biomedical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image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segmentation.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Medical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Image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Computing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and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Computer-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Assisted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Intervention–MICCAI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2015: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18th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International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Conference,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Munich,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Germany,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October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5-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9,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2015,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Proceedings,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Part III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18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(pp.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234-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241).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Springer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International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Publishing.</a:t>
            </a:r>
            <a:endParaRPr sz="1100">
              <a:latin typeface="Corbel"/>
              <a:cs typeface="Corbel"/>
            </a:endParaRPr>
          </a:p>
          <a:p>
            <a:pPr marL="193040" indent="-180340">
              <a:lnSpc>
                <a:spcPct val="100000"/>
              </a:lnSpc>
              <a:spcBef>
                <a:spcPts val="695"/>
              </a:spcBef>
              <a:buAutoNum type="arabicPlain"/>
              <a:tabLst>
                <a:tab pos="193040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Shen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et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al.,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2018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"Efficient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Attention: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Attention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with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Linear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Complexities",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arXiv:1812.01243</a:t>
            </a:r>
            <a:endParaRPr sz="1100">
              <a:latin typeface="Corbel"/>
              <a:cs typeface="Corbel"/>
            </a:endParaRPr>
          </a:p>
          <a:p>
            <a:pPr marL="200660" indent="-187960">
              <a:lnSpc>
                <a:spcPct val="100000"/>
              </a:lnSpc>
              <a:spcBef>
                <a:spcPts val="575"/>
              </a:spcBef>
              <a:buAutoNum type="arabicPlain"/>
              <a:tabLst>
                <a:tab pos="200660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William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Peebles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and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Saining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Xie.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Scalable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models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with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transformers.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arXiv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preprint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arXiv:2212.09748, 2022.</a:t>
            </a:r>
            <a:endParaRPr sz="1100">
              <a:latin typeface="Corbel"/>
              <a:cs typeface="Corbel"/>
            </a:endParaRPr>
          </a:p>
          <a:p>
            <a:pPr marL="12700" marR="4704715" indent="183515">
              <a:lnSpc>
                <a:spcPct val="150900"/>
              </a:lnSpc>
              <a:buAutoNum type="arabicPlain"/>
              <a:tabLst>
                <a:tab pos="196215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Albert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Gu,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Karan</a:t>
            </a:r>
            <a:r>
              <a:rPr dirty="0" sz="1100" spc="-3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Goel,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and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Christopher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R..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Efficiently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modeling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long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sequences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with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structured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state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spaces.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arXiv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preprint</a:t>
            </a:r>
            <a:r>
              <a:rPr dirty="0" sz="1100" spc="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arXiv:2111.00396,</a:t>
            </a:r>
            <a:r>
              <a:rPr dirty="0" sz="1100" spc="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2021.</a:t>
            </a:r>
            <a:endParaRPr sz="1100">
              <a:latin typeface="Corbel"/>
              <a:cs typeface="Corbel"/>
            </a:endParaRPr>
          </a:p>
          <a:p>
            <a:pPr marL="12700" marR="4257040" indent="189865">
              <a:lnSpc>
                <a:spcPct val="150900"/>
              </a:lnSpc>
              <a:spcBef>
                <a:spcPts val="25"/>
              </a:spcBef>
              <a:buAutoNum type="arabicPlain"/>
              <a:tabLst>
                <a:tab pos="202565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Albert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Gu,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Karan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Goel,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Ankit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Gupta,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and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Christopher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R..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On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the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parameterization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and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initialization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of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diagonal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state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space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models.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Advances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Neural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Information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Processing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Systems,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35:35971–35983,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2022.</a:t>
            </a:r>
            <a:endParaRPr sz="1100">
              <a:latin typeface="Corbel"/>
              <a:cs typeface="Corbel"/>
            </a:endParaRPr>
          </a:p>
          <a:p>
            <a:pPr marL="189230" indent="-176530">
              <a:lnSpc>
                <a:spcPct val="100000"/>
              </a:lnSpc>
              <a:spcBef>
                <a:spcPts val="575"/>
              </a:spcBef>
              <a:buAutoNum type="arabicPlain"/>
              <a:tabLst>
                <a:tab pos="189230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Junxiong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Wang,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Jing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Nathan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Yan,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Albert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Gu,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and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Alexander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Rush.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Pretraining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without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attention.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arXiv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preprint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arXiv:2212.10544,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2022.</a:t>
            </a:r>
            <a:endParaRPr sz="1100">
              <a:latin typeface="Corbel"/>
              <a:cs typeface="Corbel"/>
            </a:endParaRPr>
          </a:p>
          <a:p>
            <a:pPr marL="201295" indent="-188595">
              <a:lnSpc>
                <a:spcPct val="100000"/>
              </a:lnSpc>
              <a:spcBef>
                <a:spcPts val="695"/>
              </a:spcBef>
              <a:buClr>
                <a:srgbClr val="333333"/>
              </a:buClr>
              <a:buAutoNum type="arabicPlain"/>
              <a:tabLst>
                <a:tab pos="201295" algn="l"/>
              </a:tabLst>
            </a:pPr>
            <a:r>
              <a:rPr dirty="0" u="sng" sz="1100" spc="-10">
                <a:solidFill>
                  <a:srgbClr val="178AE5"/>
                </a:solidFill>
                <a:uFill>
                  <a:solidFill>
                    <a:srgbClr val="178AE5"/>
                  </a:solidFill>
                </a:uFill>
                <a:latin typeface="Corbel"/>
                <a:cs typeface="Corbel"/>
              </a:rPr>
              <a:t>https://lilianweng.github.io/posts/2021-07-11-diffusion-models/</a:t>
            </a:r>
            <a:endParaRPr sz="1100">
              <a:latin typeface="Corbel"/>
              <a:cs typeface="Corbel"/>
            </a:endParaRPr>
          </a:p>
          <a:p>
            <a:pPr marL="202565" indent="-189865">
              <a:lnSpc>
                <a:spcPct val="100000"/>
              </a:lnSpc>
              <a:spcBef>
                <a:spcPts val="675"/>
              </a:spcBef>
              <a:buAutoNum type="arabicPlain"/>
              <a:tabLst>
                <a:tab pos="202565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Ramesh,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A.,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Dhariwal,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P.,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Nichol,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A.,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Chu,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C.,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&amp;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Chen,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M.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(2022).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Hierarchical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text-conditional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image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generation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with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clip latents.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arXiv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preprint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arXiv:2204.06125,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1(2),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3.</a:t>
            </a:r>
            <a:endParaRPr sz="1100">
              <a:latin typeface="Corbel"/>
              <a:cs typeface="Corbel"/>
            </a:endParaRPr>
          </a:p>
          <a:p>
            <a:pPr marL="262255" indent="-249554">
              <a:lnSpc>
                <a:spcPct val="100000"/>
              </a:lnSpc>
              <a:spcBef>
                <a:spcPts val="670"/>
              </a:spcBef>
              <a:buAutoNum type="arabicPlain"/>
              <a:tabLst>
                <a:tab pos="262255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Rombach,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Robin,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et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al.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"High-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resolution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image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synthesis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with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latent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models."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Proceedings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of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the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IEEE/CVF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conference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on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computer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vision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and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pattern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recognition.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2022.</a:t>
            </a:r>
            <a:endParaRPr sz="1100">
              <a:latin typeface="Corbel"/>
              <a:cs typeface="Corbel"/>
            </a:endParaRPr>
          </a:p>
          <a:p>
            <a:pPr marL="252729" indent="-240029">
              <a:lnSpc>
                <a:spcPct val="100000"/>
              </a:lnSpc>
              <a:spcBef>
                <a:spcPts val="695"/>
              </a:spcBef>
              <a:buAutoNum type="arabicPlain"/>
              <a:tabLst>
                <a:tab pos="252729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Van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Den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Oord,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Aaron,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and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Oriol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Vinyals.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"Neural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discrete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representation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learning."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Advances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neural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information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processing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systems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30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(2017).</a:t>
            </a:r>
            <a:endParaRPr sz="1100">
              <a:latin typeface="Corbel"/>
              <a:cs typeface="Corbel"/>
            </a:endParaRPr>
          </a:p>
          <a:p>
            <a:pPr marL="262255" indent="-249554">
              <a:lnSpc>
                <a:spcPct val="100000"/>
              </a:lnSpc>
              <a:spcBef>
                <a:spcPts val="580"/>
              </a:spcBef>
              <a:buAutoNum type="arabicPlain"/>
              <a:tabLst>
                <a:tab pos="262255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Razavi,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Ali,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Aaron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Van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den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Oord,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and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Oriol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Vinyals.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"Generating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diverse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high-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fidelity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images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with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vq-vae-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2."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Advances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neural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information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processing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systems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32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(2019).</a:t>
            </a:r>
            <a:endParaRPr sz="1100">
              <a:latin typeface="Corbel"/>
              <a:cs typeface="Corbel"/>
            </a:endParaRPr>
          </a:p>
          <a:p>
            <a:pPr marL="254635" indent="-241935">
              <a:lnSpc>
                <a:spcPct val="100000"/>
              </a:lnSpc>
              <a:spcBef>
                <a:spcPts val="670"/>
              </a:spcBef>
              <a:buAutoNum type="arabicPlain"/>
              <a:tabLst>
                <a:tab pos="254635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Ho,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Jonathan,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et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al.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"Video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models."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Advances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Neural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Information</a:t>
            </a:r>
            <a:r>
              <a:rPr dirty="0" sz="11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Processing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Systems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35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(2022):</a:t>
            </a:r>
            <a:r>
              <a:rPr dirty="0" sz="1100" spc="-2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8633-8646.</a:t>
            </a:r>
            <a:endParaRPr sz="1100">
              <a:latin typeface="Corbel"/>
              <a:cs typeface="Corbel"/>
            </a:endParaRPr>
          </a:p>
          <a:p>
            <a:pPr marL="262255" indent="-249554">
              <a:lnSpc>
                <a:spcPct val="100000"/>
              </a:lnSpc>
              <a:spcBef>
                <a:spcPts val="670"/>
              </a:spcBef>
              <a:buAutoNum type="arabicPlain"/>
              <a:tabLst>
                <a:tab pos="262255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Lu,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Haoyu,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et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al.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"Vdt: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General-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purpose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video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transformers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via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mask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modeling."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The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Twelfth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International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Conference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on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Learning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Representations.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2023.</a:t>
            </a:r>
            <a:endParaRPr sz="1100">
              <a:latin typeface="Corbel"/>
              <a:cs typeface="Corbel"/>
            </a:endParaRPr>
          </a:p>
          <a:p>
            <a:pPr marL="257810" indent="-245110">
              <a:lnSpc>
                <a:spcPct val="100000"/>
              </a:lnSpc>
              <a:spcBef>
                <a:spcPts val="700"/>
              </a:spcBef>
              <a:buAutoNum type="arabicPlain"/>
              <a:tabLst>
                <a:tab pos="257810" algn="l"/>
              </a:tabLst>
            </a:pP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Ma,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Xin,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et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al.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"Latte: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Latent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transformer</a:t>
            </a:r>
            <a:r>
              <a:rPr dirty="0" sz="1100" spc="-1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for</a:t>
            </a:r>
            <a:r>
              <a:rPr dirty="0" sz="1100" spc="-2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video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generation." arXiv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>
                <a:solidFill>
                  <a:srgbClr val="333333"/>
                </a:solidFill>
                <a:latin typeface="Corbel"/>
                <a:cs typeface="Corbel"/>
              </a:rPr>
              <a:t>preprint</a:t>
            </a:r>
            <a:r>
              <a:rPr dirty="0" sz="1100" spc="-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1100" spc="-10">
                <a:solidFill>
                  <a:srgbClr val="333333"/>
                </a:solidFill>
                <a:latin typeface="Corbel"/>
                <a:cs typeface="Corbel"/>
              </a:rPr>
              <a:t>arXiv:2401.03048 (2024).</a:t>
            </a:r>
            <a:endParaRPr sz="11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5511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スケーラブルな拡散モデル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4932" y="1045124"/>
            <a:ext cx="10401300" cy="2334895"/>
          </a:xfrm>
          <a:prstGeom prst="rect">
            <a:avLst/>
          </a:prstGeom>
        </p:spPr>
        <p:txBody>
          <a:bodyPr wrap="square" lIns="0" tIns="260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Scalable</a:t>
            </a:r>
            <a:r>
              <a:rPr dirty="0" sz="2800" spc="-7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Models</a:t>
            </a:r>
            <a:r>
              <a:rPr dirty="0" sz="2800" spc="-4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10" b="1">
                <a:solidFill>
                  <a:srgbClr val="333333"/>
                </a:solidFill>
                <a:latin typeface="Corbel"/>
                <a:cs typeface="Corbel"/>
              </a:rPr>
              <a:t>with</a:t>
            </a:r>
            <a:r>
              <a:rPr dirty="0" sz="2800" spc="-20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0" b="1">
                <a:solidFill>
                  <a:srgbClr val="333333"/>
                </a:solidFill>
                <a:latin typeface="Corbel"/>
                <a:cs typeface="Corbel"/>
              </a:rPr>
              <a:t>Transformers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(DiT)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[4]</a:t>
            </a:r>
            <a:endParaRPr sz="28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167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条件付け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（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CFG[17]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）</a:t>
            </a:r>
            <a:r>
              <a:rPr dirty="0" sz="2400" spc="-20">
                <a:solidFill>
                  <a:srgbClr val="333333"/>
                </a:solidFill>
                <a:latin typeface="游ゴシック"/>
                <a:cs typeface="游ゴシック"/>
              </a:rPr>
              <a:t>の⽅法</a:t>
            </a:r>
            <a:endParaRPr sz="2400">
              <a:latin typeface="游ゴシック"/>
              <a:cs typeface="游ゴシック"/>
            </a:endParaRPr>
          </a:p>
          <a:p>
            <a:pPr lvl="1" marL="755015" indent="-285750">
              <a:lnSpc>
                <a:spcPct val="100000"/>
              </a:lnSpc>
              <a:spcBef>
                <a:spcPts val="1814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000" spc="-10">
                <a:solidFill>
                  <a:srgbClr val="333333"/>
                </a:solidFill>
                <a:latin typeface="Corbel"/>
                <a:cs typeface="Corbel"/>
              </a:rPr>
              <a:t>In-</a:t>
            </a:r>
            <a:r>
              <a:rPr dirty="0" sz="2000">
                <a:solidFill>
                  <a:srgbClr val="333333"/>
                </a:solidFill>
                <a:latin typeface="Corbel"/>
                <a:cs typeface="Corbel"/>
              </a:rPr>
              <a:t>context</a:t>
            </a:r>
            <a:r>
              <a:rPr dirty="0" sz="2000" spc="5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000" spc="-10">
                <a:solidFill>
                  <a:srgbClr val="333333"/>
                </a:solidFill>
                <a:latin typeface="Corbel"/>
                <a:cs typeface="Corbel"/>
              </a:rPr>
              <a:t>conditioning</a:t>
            </a:r>
            <a:r>
              <a:rPr dirty="0" sz="2000" spc="-10">
                <a:solidFill>
                  <a:srgbClr val="333333"/>
                </a:solidFill>
                <a:latin typeface="游ゴシック"/>
                <a:cs typeface="游ゴシック"/>
              </a:rPr>
              <a:t>：</a:t>
            </a:r>
            <a:r>
              <a:rPr dirty="0" sz="2000" spc="-10">
                <a:solidFill>
                  <a:srgbClr val="333333"/>
                </a:solidFill>
                <a:latin typeface="Cambria Math"/>
                <a:cs typeface="Cambria Math"/>
              </a:rPr>
              <a:t>𝑡</a:t>
            </a:r>
            <a:r>
              <a:rPr dirty="0" sz="2000" spc="-35">
                <a:solidFill>
                  <a:srgbClr val="333333"/>
                </a:solidFill>
                <a:latin typeface="Cambria Math"/>
                <a:cs typeface="Cambria Math"/>
              </a:rPr>
              <a:t>, </a:t>
            </a:r>
            <a:r>
              <a:rPr dirty="0" sz="2000" spc="55">
                <a:solidFill>
                  <a:srgbClr val="333333"/>
                </a:solidFill>
                <a:latin typeface="Cambria Math"/>
                <a:cs typeface="Cambria Math"/>
              </a:rPr>
              <a:t>𝑐</a:t>
            </a:r>
            <a:r>
              <a:rPr dirty="0" sz="2000" spc="-5">
                <a:solidFill>
                  <a:srgbClr val="333333"/>
                </a:solidFill>
                <a:latin typeface="游ゴシック"/>
                <a:cs typeface="游ゴシック"/>
              </a:rPr>
              <a:t>のベクトル埋め込みを，⼊⼒シーケンスに連結するだけ．</a:t>
            </a:r>
            <a:endParaRPr sz="2000">
              <a:latin typeface="游ゴシック"/>
              <a:cs typeface="游ゴシック"/>
            </a:endParaRPr>
          </a:p>
          <a:p>
            <a:pPr lvl="1" marL="755015" indent="-285750">
              <a:lnSpc>
                <a:spcPct val="100000"/>
              </a:lnSpc>
              <a:spcBef>
                <a:spcPts val="1705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000">
                <a:solidFill>
                  <a:srgbClr val="333333"/>
                </a:solidFill>
                <a:latin typeface="Corbel"/>
                <a:cs typeface="Corbel"/>
              </a:rPr>
              <a:t>adaLN</a:t>
            </a:r>
            <a:r>
              <a:rPr dirty="0" sz="2000" spc="-5">
                <a:solidFill>
                  <a:srgbClr val="333333"/>
                </a:solidFill>
                <a:latin typeface="Corbel"/>
                <a:cs typeface="Corbel"/>
              </a:rPr>
              <a:t>, </a:t>
            </a:r>
            <a:r>
              <a:rPr dirty="0" sz="2000" spc="-25">
                <a:solidFill>
                  <a:srgbClr val="333333"/>
                </a:solidFill>
                <a:latin typeface="Corbel"/>
                <a:cs typeface="Corbel"/>
              </a:rPr>
              <a:t>adaLN-</a:t>
            </a:r>
            <a:r>
              <a:rPr dirty="0" sz="2000" spc="-10">
                <a:solidFill>
                  <a:srgbClr val="333333"/>
                </a:solidFill>
                <a:latin typeface="Corbel"/>
                <a:cs typeface="Corbel"/>
              </a:rPr>
              <a:t>Zero</a:t>
            </a:r>
            <a:r>
              <a:rPr dirty="0" sz="2000" spc="-5">
                <a:solidFill>
                  <a:srgbClr val="333333"/>
                </a:solidFill>
                <a:latin typeface="游ゴシック"/>
                <a:cs typeface="游ゴシック"/>
              </a:rPr>
              <a:t>：適応的な</a:t>
            </a:r>
            <a:r>
              <a:rPr dirty="0" sz="2000">
                <a:solidFill>
                  <a:srgbClr val="333333"/>
                </a:solidFill>
                <a:latin typeface="Corbel"/>
                <a:cs typeface="Corbel"/>
              </a:rPr>
              <a:t>Layer </a:t>
            </a:r>
            <a:r>
              <a:rPr dirty="0" sz="2000" spc="-10">
                <a:solidFill>
                  <a:srgbClr val="333333"/>
                </a:solidFill>
                <a:latin typeface="Corbel"/>
                <a:cs typeface="Corbel"/>
              </a:rPr>
              <a:t>Normalization</a:t>
            </a:r>
            <a:r>
              <a:rPr dirty="0" sz="2000" spc="-10">
                <a:solidFill>
                  <a:srgbClr val="333333"/>
                </a:solidFill>
                <a:latin typeface="游ゴシック"/>
                <a:cs typeface="游ゴシック"/>
              </a:rPr>
              <a:t>．</a:t>
            </a:r>
            <a:endParaRPr sz="20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663" y="3504082"/>
            <a:ext cx="5513126" cy="316632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7098" y="3580004"/>
            <a:ext cx="3697006" cy="3055688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4933" y="1267459"/>
            <a:ext cx="7473950" cy="163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33333"/>
                </a:solidFill>
                <a:latin typeface="Corbel"/>
                <a:cs typeface="Corbel"/>
              </a:rPr>
              <a:t>Video</a:t>
            </a:r>
            <a:r>
              <a:rPr dirty="0" sz="2400" spc="-9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400" spc="-15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 b="1">
                <a:solidFill>
                  <a:srgbClr val="333333"/>
                </a:solidFill>
                <a:latin typeface="Corbel"/>
                <a:cs typeface="Corbel"/>
              </a:rPr>
              <a:t>Transformer</a:t>
            </a:r>
            <a:r>
              <a:rPr dirty="0" sz="24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b="1">
                <a:solidFill>
                  <a:srgbClr val="333333"/>
                </a:solidFill>
                <a:latin typeface="Corbel"/>
                <a:cs typeface="Corbel"/>
              </a:rPr>
              <a:t>(VDT)</a:t>
            </a:r>
            <a:r>
              <a:rPr dirty="0" sz="24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20" b="1">
                <a:solidFill>
                  <a:srgbClr val="333333"/>
                </a:solidFill>
                <a:latin typeface="Corbel"/>
                <a:cs typeface="Corbel"/>
              </a:rPr>
              <a:t>[14]</a:t>
            </a:r>
            <a:endParaRPr sz="24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Video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に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DiT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を⽤いた初期の研究．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115">
              <a:lnSpc>
                <a:spcPct val="100000"/>
              </a:lnSpc>
              <a:spcBef>
                <a:spcPts val="2039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多様な⽣成⽅法が可能なことが主張されている．</a:t>
            </a:r>
            <a:endParaRPr sz="2400">
              <a:latin typeface="游ゴシック"/>
              <a:cs typeface="游ゴシック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7340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スケーラブルな動画⽣成拡散モデル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2549" y="3215667"/>
            <a:ext cx="7772400" cy="314068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939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>
                <a:solidFill>
                  <a:srgbClr val="0063B2"/>
                </a:solidFill>
              </a:rPr>
              <a:t>⽬次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>
                <a:solidFill>
                  <a:srgbClr val="333333"/>
                </a:solidFill>
              </a:rPr>
              <a:t>⽣成モデルの基礎</a:t>
            </a:r>
          </a:p>
          <a:p>
            <a:pPr marL="469265" indent="-456565">
              <a:lnSpc>
                <a:spcPct val="100000"/>
              </a:lnSpc>
              <a:spcBef>
                <a:spcPts val="2014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>
                <a:solidFill>
                  <a:srgbClr val="333333"/>
                </a:solidFill>
              </a:rPr>
              <a:t>拡散モデルの基礎</a:t>
            </a:r>
            <a:r>
              <a:rPr dirty="0" spc="-10">
                <a:solidFill>
                  <a:srgbClr val="333333"/>
                </a:solidFill>
              </a:rPr>
              <a:t>（</a:t>
            </a:r>
            <a:r>
              <a:rPr dirty="0" spc="-10">
                <a:solidFill>
                  <a:srgbClr val="333333"/>
                </a:solidFill>
                <a:latin typeface="Corbel"/>
                <a:cs typeface="Corbel"/>
              </a:rPr>
              <a:t>DDPM</a:t>
            </a:r>
            <a:r>
              <a:rPr dirty="0">
                <a:solidFill>
                  <a:srgbClr val="333333"/>
                </a:solidFill>
              </a:rPr>
              <a:t>を中⼼にして</a:t>
            </a:r>
            <a:r>
              <a:rPr dirty="0" spc="-50">
                <a:solidFill>
                  <a:srgbClr val="333333"/>
                </a:solidFill>
              </a:rPr>
              <a:t>）</a:t>
            </a:r>
          </a:p>
          <a:p>
            <a:pPr marL="469265" indent="-456565">
              <a:lnSpc>
                <a:spcPct val="100000"/>
              </a:lnSpc>
              <a:spcBef>
                <a:spcPts val="2039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>
                <a:solidFill>
                  <a:srgbClr val="333333"/>
                </a:solidFill>
              </a:rPr>
              <a:t>拡散モデルの派⽣</a:t>
            </a:r>
          </a:p>
          <a:p>
            <a:pPr marL="469265" indent="-456565">
              <a:lnSpc>
                <a:spcPct val="100000"/>
              </a:lnSpc>
              <a:spcBef>
                <a:spcPts val="2014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>
                <a:solidFill>
                  <a:srgbClr val="333333"/>
                </a:solidFill>
              </a:rPr>
              <a:t>動画⽣成拡散モデル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4933" y="1292859"/>
            <a:ext cx="9302115" cy="1614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Video</a:t>
            </a:r>
            <a:r>
              <a:rPr dirty="0" sz="2800" spc="-9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1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20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0" b="1">
                <a:solidFill>
                  <a:srgbClr val="333333"/>
                </a:solidFill>
                <a:latin typeface="Corbel"/>
                <a:cs typeface="Corbel"/>
              </a:rPr>
              <a:t>Transformer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(VDT)</a:t>
            </a:r>
            <a:r>
              <a:rPr dirty="0" sz="2800" spc="-6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0" b="1">
                <a:solidFill>
                  <a:srgbClr val="333333"/>
                </a:solidFill>
                <a:latin typeface="Corbel"/>
                <a:cs typeface="Corbel"/>
              </a:rPr>
              <a:t>[14]</a:t>
            </a:r>
            <a:endParaRPr sz="28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21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Video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に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DiT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を⽤いた初期の研究．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115">
              <a:lnSpc>
                <a:spcPct val="100000"/>
              </a:lnSpc>
              <a:spcBef>
                <a:spcPts val="1720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000" spc="-5">
                <a:solidFill>
                  <a:srgbClr val="333333"/>
                </a:solidFill>
                <a:latin typeface="游ゴシック"/>
                <a:cs typeface="游ゴシック"/>
              </a:rPr>
              <a:t>条件付けの⽅法についても⽐較がなされている．</a:t>
            </a:r>
            <a:r>
              <a:rPr dirty="0" sz="2000" spc="-35">
                <a:solidFill>
                  <a:srgbClr val="333333"/>
                </a:solidFill>
                <a:latin typeface="Corbel"/>
                <a:cs typeface="Corbel"/>
              </a:rPr>
              <a:t>Token</a:t>
            </a:r>
            <a:r>
              <a:rPr dirty="0" sz="2000" spc="-4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000" spc="-10">
                <a:solidFill>
                  <a:srgbClr val="333333"/>
                </a:solidFill>
                <a:latin typeface="Corbel"/>
                <a:cs typeface="Corbel"/>
              </a:rPr>
              <a:t>Concat</a:t>
            </a:r>
            <a:r>
              <a:rPr dirty="0" sz="2000" spc="-10">
                <a:solidFill>
                  <a:srgbClr val="333333"/>
                </a:solidFill>
                <a:latin typeface="游ゴシック"/>
                <a:cs typeface="游ゴシック"/>
              </a:rPr>
              <a:t>が良さそう？</a:t>
            </a:r>
            <a:endParaRPr sz="2000">
              <a:latin typeface="游ゴシック"/>
              <a:cs typeface="游ゴシック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7340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スケーラブルな動画⽣成拡散モデル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707" y="2991940"/>
            <a:ext cx="6323950" cy="37686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27365" y="3514344"/>
            <a:ext cx="4368798" cy="2209799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4933" y="1267459"/>
            <a:ext cx="11238865" cy="215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その実装の⼀部は，著者によって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Github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に上げられている．</a:t>
            </a:r>
            <a:endParaRPr sz="2400">
              <a:latin typeface="游ゴシック"/>
              <a:cs typeface="游ゴシック"/>
            </a:endParaRPr>
          </a:p>
          <a:p>
            <a:pPr marL="469900">
              <a:lnSpc>
                <a:spcPct val="100000"/>
              </a:lnSpc>
              <a:spcBef>
                <a:spcPts val="1814"/>
              </a:spcBef>
              <a:tabLst>
                <a:tab pos="755015" algn="l"/>
              </a:tabLst>
            </a:pPr>
            <a:r>
              <a:rPr dirty="0" sz="2000" spc="-50">
                <a:solidFill>
                  <a:srgbClr val="333333"/>
                </a:solidFill>
                <a:latin typeface="Arial"/>
                <a:cs typeface="Arial"/>
              </a:rPr>
              <a:t>–</a:t>
            </a:r>
            <a:r>
              <a:rPr dirty="0" sz="200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dirty="0" u="sng" sz="2000" spc="-10">
                <a:solidFill>
                  <a:srgbClr val="178AE5"/>
                </a:solidFill>
                <a:uFill>
                  <a:solidFill>
                    <a:srgbClr val="178AE5"/>
                  </a:solidFill>
                </a:uFill>
                <a:latin typeface="Corbel"/>
                <a:cs typeface="Corbel"/>
              </a:rPr>
              <a:t>https://github.com/RERV/VDT/tree/main?tab=readme-ov-</a:t>
            </a:r>
            <a:r>
              <a:rPr dirty="0" u="sng" sz="2000" spc="-20">
                <a:solidFill>
                  <a:srgbClr val="178AE5"/>
                </a:solidFill>
                <a:uFill>
                  <a:solidFill>
                    <a:srgbClr val="178AE5"/>
                  </a:solidFill>
                </a:uFill>
                <a:latin typeface="Corbel"/>
                <a:cs typeface="Corbel"/>
              </a:rPr>
              <a:t>file</a:t>
            </a:r>
            <a:endParaRPr sz="20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19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アルゴリズムのコードのみであり，学習や評価のコードは載せられていない．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また，学習済みモデルは最近削除された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(issue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で不具合が申し⽴てられたから？</a:t>
            </a:r>
            <a:r>
              <a:rPr dirty="0" sz="2400" spc="-25">
                <a:solidFill>
                  <a:srgbClr val="333333"/>
                </a:solidFill>
                <a:latin typeface="Corbel"/>
                <a:cs typeface="Corbel"/>
              </a:rPr>
              <a:t>)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932" y="429259"/>
            <a:ext cx="65671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>
                <a:latin typeface="Corbel"/>
                <a:cs typeface="Corbel"/>
              </a:rPr>
              <a:t>VDT:</a:t>
            </a:r>
            <a:r>
              <a:rPr dirty="0" spc="-254">
                <a:latin typeface="Corbel"/>
                <a:cs typeface="Corbel"/>
              </a:rPr>
              <a:t> </a:t>
            </a:r>
            <a:r>
              <a:rPr dirty="0">
                <a:latin typeface="Corbel"/>
                <a:cs typeface="Corbel"/>
              </a:rPr>
              <a:t>Video</a:t>
            </a:r>
            <a:r>
              <a:rPr dirty="0" spc="-65">
                <a:latin typeface="Corbel"/>
                <a:cs typeface="Corbel"/>
              </a:rPr>
              <a:t> </a:t>
            </a:r>
            <a:r>
              <a:rPr dirty="0" spc="-10">
                <a:latin typeface="Corbel"/>
                <a:cs typeface="Corbel"/>
              </a:rPr>
              <a:t>Diffusion</a:t>
            </a:r>
            <a:r>
              <a:rPr dirty="0" spc="-245">
                <a:latin typeface="Corbel"/>
                <a:cs typeface="Corbel"/>
              </a:rPr>
              <a:t> </a:t>
            </a:r>
            <a:r>
              <a:rPr dirty="0" spc="-10">
                <a:latin typeface="Corbel"/>
                <a:cs typeface="Corbel"/>
              </a:rPr>
              <a:t>Transformer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486" y="3685122"/>
            <a:ext cx="6767944" cy="287091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4137" y="3772382"/>
            <a:ext cx="4514308" cy="287092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4933" y="1072387"/>
            <a:ext cx="11426825" cy="1769110"/>
          </a:xfrm>
          <a:prstGeom prst="rect">
            <a:avLst/>
          </a:prstGeom>
        </p:spPr>
        <p:txBody>
          <a:bodyPr wrap="square" lIns="0" tIns="20764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63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⾃⾝は，以前公開されていた，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Physion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で学習した重みを保存していたので，そち</a:t>
            </a:r>
            <a:endParaRPr sz="2400">
              <a:latin typeface="游ゴシック"/>
              <a:cs typeface="游ゴシック"/>
            </a:endParaRPr>
          </a:p>
          <a:p>
            <a:pPr marL="355600">
              <a:lnSpc>
                <a:spcPct val="100000"/>
              </a:lnSpc>
              <a:spcBef>
                <a:spcPts val="1535"/>
              </a:spcBef>
            </a:pP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らをまずは回した．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最初の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8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フレームで条件付けた推論．</a:t>
            </a:r>
            <a:endParaRPr sz="2400">
              <a:latin typeface="游ゴシック"/>
              <a:cs typeface="游ゴシック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932" y="429259"/>
            <a:ext cx="65671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>
                <a:latin typeface="Corbel"/>
                <a:cs typeface="Corbel"/>
              </a:rPr>
              <a:t>VDT:</a:t>
            </a:r>
            <a:r>
              <a:rPr dirty="0" spc="-254">
                <a:latin typeface="Corbel"/>
                <a:cs typeface="Corbel"/>
              </a:rPr>
              <a:t> </a:t>
            </a:r>
            <a:r>
              <a:rPr dirty="0">
                <a:latin typeface="Corbel"/>
                <a:cs typeface="Corbel"/>
              </a:rPr>
              <a:t>Video</a:t>
            </a:r>
            <a:r>
              <a:rPr dirty="0" spc="-65">
                <a:latin typeface="Corbel"/>
                <a:cs typeface="Corbel"/>
              </a:rPr>
              <a:t> </a:t>
            </a:r>
            <a:r>
              <a:rPr dirty="0" spc="-10">
                <a:latin typeface="Corbel"/>
                <a:cs typeface="Corbel"/>
              </a:rPr>
              <a:t>Diffusion</a:t>
            </a:r>
            <a:r>
              <a:rPr dirty="0" spc="-245">
                <a:latin typeface="Corbel"/>
                <a:cs typeface="Corbel"/>
              </a:rPr>
              <a:t> </a:t>
            </a:r>
            <a:r>
              <a:rPr dirty="0" spc="-10">
                <a:latin typeface="Corbel"/>
                <a:cs typeface="Corbel"/>
              </a:rPr>
              <a:t>Transformer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763" y="3248891"/>
            <a:ext cx="11366470" cy="285789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4933" y="1072387"/>
            <a:ext cx="11482705" cy="3980815"/>
          </a:xfrm>
          <a:prstGeom prst="rect">
            <a:avLst/>
          </a:prstGeom>
        </p:spPr>
        <p:txBody>
          <a:bodyPr wrap="square" lIns="0" tIns="20764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63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DiT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の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train</a:t>
            </a:r>
            <a:r>
              <a:rPr dirty="0" sz="24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code</a:t>
            </a:r>
            <a:r>
              <a:rPr dirty="0" sz="2400" spc="-15">
                <a:solidFill>
                  <a:srgbClr val="333333"/>
                </a:solidFill>
                <a:latin typeface="Corbel"/>
                <a:cs typeface="Corbel"/>
              </a:rPr>
              <a:t> (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こちらは公開されている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)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を少しいじると学習ができるという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issue</a:t>
            </a:r>
            <a:endParaRPr sz="2400">
              <a:latin typeface="Corbel"/>
              <a:cs typeface="Corbel"/>
            </a:endParaRPr>
          </a:p>
          <a:p>
            <a:pPr marL="355600">
              <a:lnSpc>
                <a:spcPct val="100000"/>
              </a:lnSpc>
              <a:spcBef>
                <a:spcPts val="1535"/>
              </a:spcBef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があったので，これをいじり，学習を実⾏した．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現在学習中．</a:t>
            </a:r>
            <a:endParaRPr sz="2400">
              <a:latin typeface="游ゴシック"/>
              <a:cs typeface="游ゴシック"/>
            </a:endParaRPr>
          </a:p>
          <a:p>
            <a:pPr marL="355600" marR="228600" indent="-342900">
              <a:lnSpc>
                <a:spcPct val="1492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画像⽣成を動画⽣成に移植する際の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Tips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としては，画像と動画のデータ形式の違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いに注意すること．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115">
              <a:lnSpc>
                <a:spcPct val="100000"/>
              </a:lnSpc>
              <a:spcBef>
                <a:spcPts val="172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spc="-5">
                <a:solidFill>
                  <a:srgbClr val="333333"/>
                </a:solidFill>
                <a:latin typeface="游ゴシック"/>
                <a:cs typeface="游ゴシック"/>
              </a:rPr>
              <a:t>その前処理はしていいか？</a:t>
            </a:r>
            <a:endParaRPr sz="2000">
              <a:latin typeface="游ゴシック"/>
              <a:cs typeface="游ゴシック"/>
            </a:endParaRPr>
          </a:p>
          <a:p>
            <a:pPr lvl="1" marL="755015" indent="-285115">
              <a:lnSpc>
                <a:spcPct val="100000"/>
              </a:lnSpc>
              <a:spcBef>
                <a:spcPts val="170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>
                <a:solidFill>
                  <a:srgbClr val="333333"/>
                </a:solidFill>
                <a:latin typeface="游ゴシック"/>
                <a:cs typeface="游ゴシック"/>
              </a:rPr>
              <a:t>いつ，どのように</a:t>
            </a:r>
            <a:r>
              <a:rPr dirty="0" sz="2000" spc="-10">
                <a:solidFill>
                  <a:srgbClr val="333333"/>
                </a:solidFill>
                <a:latin typeface="Corbel"/>
                <a:cs typeface="Corbel"/>
              </a:rPr>
              <a:t>reshape</a:t>
            </a:r>
            <a:r>
              <a:rPr dirty="0" sz="2000" spc="-15">
                <a:solidFill>
                  <a:srgbClr val="333333"/>
                </a:solidFill>
                <a:latin typeface="游ゴシック"/>
                <a:cs typeface="游ゴシック"/>
              </a:rPr>
              <a:t>するか？</a:t>
            </a:r>
            <a:endParaRPr sz="2000">
              <a:latin typeface="游ゴシック"/>
              <a:cs typeface="游ゴシック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932" y="429259"/>
            <a:ext cx="65671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>
                <a:latin typeface="Corbel"/>
                <a:cs typeface="Corbel"/>
              </a:rPr>
              <a:t>VDT:</a:t>
            </a:r>
            <a:r>
              <a:rPr dirty="0" spc="-254">
                <a:latin typeface="Corbel"/>
                <a:cs typeface="Corbel"/>
              </a:rPr>
              <a:t> </a:t>
            </a:r>
            <a:r>
              <a:rPr dirty="0">
                <a:latin typeface="Corbel"/>
                <a:cs typeface="Corbel"/>
              </a:rPr>
              <a:t>Video</a:t>
            </a:r>
            <a:r>
              <a:rPr dirty="0" spc="-65">
                <a:latin typeface="Corbel"/>
                <a:cs typeface="Corbel"/>
              </a:rPr>
              <a:t> </a:t>
            </a:r>
            <a:r>
              <a:rPr dirty="0" spc="-10">
                <a:latin typeface="Corbel"/>
                <a:cs typeface="Corbel"/>
              </a:rPr>
              <a:t>Diffusion</a:t>
            </a:r>
            <a:r>
              <a:rPr dirty="0" spc="-245">
                <a:latin typeface="Corbel"/>
                <a:cs typeface="Corbel"/>
              </a:rPr>
              <a:t> </a:t>
            </a:r>
            <a:r>
              <a:rPr dirty="0" spc="-10">
                <a:latin typeface="Corbel"/>
                <a:cs typeface="Corbel"/>
              </a:rPr>
              <a:t>Transformer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1100" y="5404639"/>
            <a:ext cx="7289800" cy="107949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58724"/>
            <a:ext cx="448945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5">
                <a:latin typeface="Corbel"/>
                <a:cs typeface="Corbel"/>
              </a:rPr>
              <a:t>SSM</a:t>
            </a:r>
            <a:r>
              <a:rPr dirty="0" sz="3200" spc="-10"/>
              <a:t>を⽤いた拡散モデル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4932" y="1045124"/>
            <a:ext cx="11519535" cy="2458085"/>
          </a:xfrm>
          <a:prstGeom prst="rect">
            <a:avLst/>
          </a:prstGeom>
        </p:spPr>
        <p:txBody>
          <a:bodyPr wrap="square" lIns="0" tIns="260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2800" spc="-10" b="1">
                <a:solidFill>
                  <a:srgbClr val="333333"/>
                </a:solidFill>
                <a:latin typeface="Corbel"/>
                <a:cs typeface="Corbel"/>
              </a:rPr>
              <a:t>Efficient</a:t>
            </a:r>
            <a:r>
              <a:rPr dirty="0" sz="2800" spc="-11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State</a:t>
            </a:r>
            <a:r>
              <a:rPr dirty="0" sz="2800" spc="-10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Space</a:t>
            </a:r>
            <a:r>
              <a:rPr dirty="0" sz="2800" spc="-4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Models</a:t>
            </a:r>
            <a:r>
              <a:rPr dirty="0" sz="2800" spc="-4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(SSMs)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[5]</a:t>
            </a:r>
            <a:r>
              <a:rPr dirty="0" sz="2800" spc="-3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[6]</a:t>
            </a:r>
            <a:endParaRPr sz="28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167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⼀⽅で，近年では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Attention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の有望な代替として，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SSMs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の研究が盛ん．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特に初期化や学習を⼯夫することで，⻑期系列の依存関係を捉えられるように</a:t>
            </a:r>
            <a:endParaRPr sz="2400">
              <a:latin typeface="游ゴシック"/>
              <a:cs typeface="游ゴシック"/>
            </a:endParaRPr>
          </a:p>
          <a:p>
            <a:pPr marL="355600">
              <a:lnSpc>
                <a:spcPct val="100000"/>
              </a:lnSpc>
              <a:spcBef>
                <a:spcPts val="1515"/>
              </a:spcBef>
            </a:pP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なった（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S4[5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],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S4D[6]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など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）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[7]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．詳細は，</a:t>
            </a:r>
            <a:r>
              <a:rPr dirty="0" u="sng" sz="2400">
                <a:solidFill>
                  <a:srgbClr val="178AE5"/>
                </a:solidFill>
                <a:uFill>
                  <a:solidFill>
                    <a:srgbClr val="178AE5"/>
                  </a:solidFill>
                </a:uFill>
                <a:latin typeface="游ゴシック"/>
                <a:cs typeface="游ゴシック"/>
              </a:rPr>
              <a:t>野中さん</a:t>
            </a:r>
            <a:r>
              <a:rPr dirty="0" u="none" sz="2400" spc="-5">
                <a:solidFill>
                  <a:srgbClr val="333333"/>
                </a:solidFill>
                <a:latin typeface="游ゴシック"/>
                <a:cs typeface="游ゴシック"/>
              </a:rPr>
              <a:t>，岩澤さんの輪読会資料参照．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6136" y="5831046"/>
            <a:ext cx="9193710" cy="7483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4631" y="3681128"/>
            <a:ext cx="6101584" cy="1982741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58724"/>
            <a:ext cx="448945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5">
                <a:latin typeface="Corbel"/>
                <a:cs typeface="Corbel"/>
              </a:rPr>
              <a:t>SSM</a:t>
            </a:r>
            <a:r>
              <a:rPr dirty="0" sz="3200" spc="-10"/>
              <a:t>を⽤いた拡散モデル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4932" y="1045124"/>
            <a:ext cx="11341100" cy="3003550"/>
          </a:xfrm>
          <a:prstGeom prst="rect">
            <a:avLst/>
          </a:prstGeom>
        </p:spPr>
        <p:txBody>
          <a:bodyPr wrap="square" lIns="0" tIns="260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2800" spc="-10" b="1">
                <a:solidFill>
                  <a:srgbClr val="333333"/>
                </a:solidFill>
                <a:latin typeface="Corbel"/>
                <a:cs typeface="Corbel"/>
              </a:rPr>
              <a:t>Efficient</a:t>
            </a:r>
            <a:r>
              <a:rPr dirty="0" sz="2800" spc="-11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State</a:t>
            </a:r>
            <a:r>
              <a:rPr dirty="0" sz="2800" spc="-10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Space</a:t>
            </a:r>
            <a:r>
              <a:rPr dirty="0" sz="2800" spc="-4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Models</a:t>
            </a:r>
            <a:r>
              <a:rPr dirty="0" sz="2800" spc="-4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(SSMs)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[5]</a:t>
            </a:r>
            <a:r>
              <a:rPr dirty="0" sz="2800" spc="-3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25" b="1">
                <a:solidFill>
                  <a:srgbClr val="333333"/>
                </a:solidFill>
                <a:latin typeface="Corbel"/>
                <a:cs typeface="Corbel"/>
              </a:rPr>
              <a:t>[6]</a:t>
            </a:r>
            <a:endParaRPr sz="2800">
              <a:latin typeface="Corbel"/>
              <a:cs typeface="Corbel"/>
            </a:endParaRPr>
          </a:p>
          <a:p>
            <a:pPr marL="355600" marR="5080" indent="-342900">
              <a:lnSpc>
                <a:spcPct val="152500"/>
              </a:lnSpc>
              <a:spcBef>
                <a:spcPts val="16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S4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を始めとする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SSMs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が注⽬される理由は，その⾼い⻑期依存性の把握能⼒にも関わらず，系列⽅向の計算が並列で⾏え，計算量やメモリ消費量も少ないため．</a:t>
            </a:r>
            <a:endParaRPr sz="2400">
              <a:latin typeface="游ゴシック"/>
              <a:cs typeface="游ゴシック"/>
            </a:endParaRPr>
          </a:p>
          <a:p>
            <a:pPr marL="355600" marR="117475" indent="-342900">
              <a:lnSpc>
                <a:spcPct val="1492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本研究では，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SSMs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の⼀つである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S4D [6] 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を⽤いて，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Attention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を⽤いない拡散モデルを提案する．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6569" y="4219341"/>
            <a:ext cx="9458860" cy="213157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58724"/>
            <a:ext cx="448945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5">
                <a:latin typeface="Corbel"/>
                <a:cs typeface="Corbel"/>
              </a:rPr>
              <a:t>SSM</a:t>
            </a:r>
            <a:r>
              <a:rPr dirty="0" sz="3200" spc="-10"/>
              <a:t>を⽤いた拡散モデル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4932" y="1292859"/>
            <a:ext cx="9950450" cy="1713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12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State</a:t>
            </a:r>
            <a:r>
              <a:rPr dirty="0" sz="2800" spc="-114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Space</a:t>
            </a:r>
            <a:r>
              <a:rPr dirty="0" sz="2800" spc="-4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10" b="1">
                <a:solidFill>
                  <a:srgbClr val="333333"/>
                </a:solidFill>
                <a:latin typeface="Corbel"/>
                <a:cs typeface="Corbel"/>
              </a:rPr>
              <a:t>(DiffuSSM)</a:t>
            </a:r>
            <a:endParaRPr sz="2800">
              <a:latin typeface="Corbel"/>
              <a:cs typeface="Corbel"/>
            </a:endParaRPr>
          </a:p>
          <a:p>
            <a:pPr marL="354965" indent="-342265">
              <a:lnSpc>
                <a:spcPct val="100000"/>
              </a:lnSpc>
              <a:spcBef>
                <a:spcPts val="21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ViT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における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Transformer</a:t>
            </a:r>
            <a:r>
              <a:rPr dirty="0" sz="24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Block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のように，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DiffuSSM</a:t>
            </a:r>
            <a:r>
              <a:rPr dirty="0" sz="2400" spc="-30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Block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を積み重ねる．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画像をパッチにして⼊⼒している．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739" y="2984573"/>
            <a:ext cx="7943419" cy="378933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58724"/>
            <a:ext cx="448945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5">
                <a:latin typeface="Corbel"/>
                <a:cs typeface="Corbel"/>
              </a:rPr>
              <a:t>SSM</a:t>
            </a:r>
            <a:r>
              <a:rPr dirty="0" sz="3200" spc="-10"/>
              <a:t>を⽤いた拡散モデル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4932" y="1292859"/>
            <a:ext cx="6270625" cy="342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Diffusion</a:t>
            </a:r>
            <a:r>
              <a:rPr dirty="0" sz="2800" spc="-12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State</a:t>
            </a:r>
            <a:r>
              <a:rPr dirty="0" sz="2800" spc="-114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Space</a:t>
            </a:r>
            <a:r>
              <a:rPr dirty="0" sz="2800" spc="-45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b="1">
                <a:solidFill>
                  <a:srgbClr val="333333"/>
                </a:solidFill>
                <a:latin typeface="Corbel"/>
                <a:cs typeface="Corbel"/>
              </a:rPr>
              <a:t>Model</a:t>
            </a:r>
            <a:r>
              <a:rPr dirty="0" sz="2800" spc="-50" b="1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800" spc="-10" b="1">
                <a:solidFill>
                  <a:srgbClr val="333333"/>
                </a:solidFill>
                <a:latin typeface="Corbel"/>
                <a:cs typeface="Corbel"/>
              </a:rPr>
              <a:t>(DiffuSSM)</a:t>
            </a:r>
            <a:endParaRPr sz="2800">
              <a:latin typeface="Corbel"/>
              <a:cs typeface="Corbel"/>
            </a:endParaRPr>
          </a:p>
          <a:p>
            <a:pPr marL="355600" marR="429895" indent="-342900">
              <a:lnSpc>
                <a:spcPct val="149200"/>
              </a:lnSpc>
              <a:spcBef>
                <a:spcPts val="73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ViT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における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Transformer</a:t>
            </a:r>
            <a:r>
              <a:rPr dirty="0" sz="2400" spc="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Block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のように，</a:t>
            </a:r>
            <a:r>
              <a:rPr dirty="0" sz="2400" spc="-50">
                <a:solidFill>
                  <a:srgbClr val="333333"/>
                </a:solidFill>
                <a:latin typeface="游ゴシック"/>
                <a:cs typeface="游ゴシック"/>
              </a:rPr>
              <a:t> </a:t>
            </a:r>
            <a:r>
              <a:rPr dirty="0" sz="2400">
                <a:solidFill>
                  <a:srgbClr val="333333"/>
                </a:solidFill>
                <a:latin typeface="Corbel"/>
                <a:cs typeface="Corbel"/>
              </a:rPr>
              <a:t>DiffuSSM</a:t>
            </a:r>
            <a:r>
              <a:rPr dirty="0" sz="2400" spc="-65">
                <a:solidFill>
                  <a:srgbClr val="333333"/>
                </a:solidFill>
                <a:latin typeface="Corbel"/>
                <a:cs typeface="Corbel"/>
              </a:rPr>
              <a:t> 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Block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を積み重ねる．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S4D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は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Bidirectional</a:t>
            </a:r>
            <a:r>
              <a:rPr dirty="0" sz="2400" spc="-10">
                <a:solidFill>
                  <a:srgbClr val="333333"/>
                </a:solidFill>
                <a:latin typeface="游ゴシック"/>
                <a:cs typeface="游ゴシック"/>
              </a:rPr>
              <a:t>にしている．</a:t>
            </a:r>
            <a:endParaRPr sz="2400">
              <a:latin typeface="游ゴシック"/>
              <a:cs typeface="游ゴシック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MLP</a:t>
            </a: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を⽤いる際には，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Down-scale</a:t>
            </a:r>
            <a:r>
              <a:rPr dirty="0" sz="2400">
                <a:solidFill>
                  <a:srgbClr val="333333"/>
                </a:solidFill>
                <a:latin typeface="游ゴシック"/>
                <a:cs typeface="游ゴシック"/>
              </a:rPr>
              <a:t>や</a:t>
            </a:r>
            <a:r>
              <a:rPr dirty="0" sz="2400" spc="-20">
                <a:solidFill>
                  <a:srgbClr val="333333"/>
                </a:solidFill>
                <a:latin typeface="Corbel"/>
                <a:cs typeface="Corbel"/>
              </a:rPr>
              <a:t>Up-</a:t>
            </a:r>
            <a:r>
              <a:rPr dirty="0" sz="2400" spc="-10">
                <a:solidFill>
                  <a:srgbClr val="333333"/>
                </a:solidFill>
                <a:latin typeface="Corbel"/>
                <a:cs typeface="Corbel"/>
              </a:rPr>
              <a:t>scale</a:t>
            </a:r>
            <a:endParaRPr sz="2400">
              <a:latin typeface="Corbel"/>
              <a:cs typeface="Corbel"/>
            </a:endParaRPr>
          </a:p>
          <a:p>
            <a:pPr marL="355600">
              <a:lnSpc>
                <a:spcPct val="100000"/>
              </a:lnSpc>
              <a:spcBef>
                <a:spcPts val="1415"/>
              </a:spcBef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を⽤いて，系列⽅向に縮⼩している．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1200" y="2235428"/>
            <a:ext cx="5054449" cy="356633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260"/>
              </a:lnSpc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939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>
                <a:solidFill>
                  <a:srgbClr val="0063B2"/>
                </a:solidFill>
              </a:rPr>
              <a:t>⽬次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>
                <a:solidFill>
                  <a:srgbClr val="333333"/>
                </a:solidFill>
              </a:rPr>
              <a:t>⽣成モデルの基礎</a:t>
            </a:r>
          </a:p>
          <a:p>
            <a:pPr marL="469265" indent="-456565">
              <a:lnSpc>
                <a:spcPct val="100000"/>
              </a:lnSpc>
              <a:spcBef>
                <a:spcPts val="2014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/>
              <a:t>拡散モデルの基礎</a:t>
            </a:r>
            <a:r>
              <a:rPr dirty="0" spc="-10"/>
              <a:t>（</a:t>
            </a:r>
            <a:r>
              <a:rPr dirty="0" spc="-10">
                <a:latin typeface="Corbel"/>
                <a:cs typeface="Corbel"/>
              </a:rPr>
              <a:t>DDPM</a:t>
            </a:r>
            <a:r>
              <a:rPr dirty="0"/>
              <a:t>を中⼼にして</a:t>
            </a:r>
            <a:r>
              <a:rPr dirty="0" spc="-50"/>
              <a:t>）</a:t>
            </a:r>
          </a:p>
          <a:p>
            <a:pPr marL="469265" indent="-456565">
              <a:lnSpc>
                <a:spcPct val="100000"/>
              </a:lnSpc>
              <a:spcBef>
                <a:spcPts val="2039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/>
              <a:t>拡散モデルの派⽣</a:t>
            </a:r>
          </a:p>
          <a:p>
            <a:pPr marL="469265" indent="-456565">
              <a:lnSpc>
                <a:spcPct val="100000"/>
              </a:lnSpc>
              <a:spcBef>
                <a:spcPts val="2014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/>
              <a:t>動画⽣成拡散モデル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3225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0063B2"/>
                </a:solidFill>
              </a:rPr>
              <a:t>⽣成モデルとは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4933" y="1072387"/>
            <a:ext cx="11341100" cy="1147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533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b="1">
                <a:solidFill>
                  <a:srgbClr val="333333"/>
                </a:solidFill>
                <a:latin typeface="游ゴシック"/>
                <a:cs typeface="游ゴシック"/>
              </a:rPr>
              <a:t>観測されたデータが従う分布（データ分布）</a:t>
            </a:r>
            <a:r>
              <a:rPr dirty="0" sz="2400" spc="-5" b="1">
                <a:solidFill>
                  <a:srgbClr val="333333"/>
                </a:solidFill>
                <a:latin typeface="游ゴシック"/>
                <a:cs typeface="游ゴシック"/>
              </a:rPr>
              <a:t>をモデル化することで，それらと似たデータを⽣成できるモデル．</a:t>
            </a:r>
            <a:endParaRPr sz="2400">
              <a:latin typeface="游ゴシック"/>
              <a:cs typeface="游ゴシック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854318" y="6362700"/>
            <a:ext cx="167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191919"/>
                </a:solidFill>
                <a:latin typeface="游ゴシック"/>
                <a:cs typeface="游ゴシック"/>
              </a:rPr>
              <a:t>5</a:t>
            </a:r>
            <a:endParaRPr sz="2000">
              <a:latin typeface="游ゴシック"/>
              <a:cs typeface="游ゴシック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6349" y="3940774"/>
            <a:ext cx="2844800" cy="229925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72491" y="2993643"/>
            <a:ext cx="32340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spc="-145">
                <a:solidFill>
                  <a:srgbClr val="333333"/>
                </a:solidFill>
                <a:latin typeface="ＭＳ ゴシック"/>
                <a:cs typeface="ＭＳ ゴシック"/>
              </a:rPr>
              <a:t>データ分布 </a:t>
            </a:r>
            <a:r>
              <a:rPr dirty="0" sz="2800" spc="170">
                <a:solidFill>
                  <a:srgbClr val="333333"/>
                </a:solidFill>
                <a:latin typeface="Cambria Math"/>
                <a:cs typeface="Cambria Math"/>
              </a:rPr>
              <a:t>𝑝</a:t>
            </a:r>
            <a:r>
              <a:rPr dirty="0" baseline="-15277" sz="3000" spc="254">
                <a:solidFill>
                  <a:srgbClr val="333333"/>
                </a:solidFill>
                <a:latin typeface="Cambria Math"/>
                <a:cs typeface="Cambria Math"/>
              </a:rPr>
              <a:t>!"#"</a:t>
            </a:r>
            <a:r>
              <a:rPr dirty="0" sz="2800" spc="170">
                <a:solidFill>
                  <a:srgbClr val="333333"/>
                </a:solidFill>
                <a:latin typeface="Cambria Math"/>
                <a:cs typeface="Cambria Math"/>
              </a:rPr>
              <a:t>(𝑥)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008466" y="2993643"/>
            <a:ext cx="27832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spc="-145">
                <a:solidFill>
                  <a:srgbClr val="333333"/>
                </a:solidFill>
                <a:latin typeface="ＭＳ ゴシック"/>
                <a:cs typeface="ＭＳ ゴシック"/>
              </a:rPr>
              <a:t>生成モデル </a:t>
            </a:r>
            <a:r>
              <a:rPr dirty="0" sz="2800" spc="40">
                <a:solidFill>
                  <a:srgbClr val="333333"/>
                </a:solidFill>
                <a:latin typeface="Cambria Math"/>
                <a:cs typeface="Cambria Math"/>
              </a:rPr>
              <a:t>𝑝</a:t>
            </a:r>
            <a:r>
              <a:rPr dirty="0" baseline="-15277" sz="3000" spc="60">
                <a:solidFill>
                  <a:srgbClr val="333333"/>
                </a:solidFill>
                <a:latin typeface="Cambria Math"/>
                <a:cs typeface="Cambria Math"/>
              </a:rPr>
              <a:t>$</a:t>
            </a:r>
            <a:r>
              <a:rPr dirty="0" sz="2800" spc="40">
                <a:solidFill>
                  <a:srgbClr val="333333"/>
                </a:solidFill>
                <a:latin typeface="Cambria Math"/>
                <a:cs typeface="Cambria Math"/>
              </a:rPr>
              <a:t>(𝑥)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545079" y="3849623"/>
            <a:ext cx="1386840" cy="1405255"/>
            <a:chOff x="2545079" y="3849623"/>
            <a:chExt cx="1386840" cy="140525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079" y="3849623"/>
              <a:ext cx="1386840" cy="140512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3831" y="3875449"/>
              <a:ext cx="1291216" cy="130972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593832" y="3875449"/>
              <a:ext cx="1291590" cy="1310005"/>
            </a:xfrm>
            <a:custGeom>
              <a:avLst/>
              <a:gdLst/>
              <a:ahLst/>
              <a:cxnLst/>
              <a:rect l="l" t="t" r="r" b="b"/>
              <a:pathLst>
                <a:path w="1291589" h="1310004">
                  <a:moveTo>
                    <a:pt x="437955" y="1293329"/>
                  </a:moveTo>
                  <a:lnTo>
                    <a:pt x="659926" y="1079887"/>
                  </a:lnTo>
                  <a:lnTo>
                    <a:pt x="0" y="393589"/>
                  </a:lnTo>
                  <a:lnTo>
                    <a:pt x="409317" y="0"/>
                  </a:lnTo>
                  <a:lnTo>
                    <a:pt x="1069244" y="686298"/>
                  </a:lnTo>
                  <a:lnTo>
                    <a:pt x="1291215" y="472856"/>
                  </a:lnTo>
                  <a:lnTo>
                    <a:pt x="1274821" y="1309723"/>
                  </a:lnTo>
                  <a:lnTo>
                    <a:pt x="437955" y="1293329"/>
                  </a:lnTo>
                  <a:close/>
                </a:path>
              </a:pathLst>
            </a:custGeom>
            <a:ln w="9524">
              <a:solidFill>
                <a:srgbClr val="14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8403335" y="3858767"/>
            <a:ext cx="1408430" cy="1386840"/>
            <a:chOff x="8403335" y="3858767"/>
            <a:chExt cx="1408430" cy="138684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3335" y="3858767"/>
              <a:ext cx="1408176" cy="138684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1037" y="3884682"/>
              <a:ext cx="1312578" cy="129094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8451037" y="3884683"/>
              <a:ext cx="1313180" cy="1290955"/>
            </a:xfrm>
            <a:custGeom>
              <a:avLst/>
              <a:gdLst/>
              <a:ahLst/>
              <a:cxnLst/>
              <a:rect l="l" t="t" r="r" b="b"/>
              <a:pathLst>
                <a:path w="1313179" h="1290954">
                  <a:moveTo>
                    <a:pt x="19161" y="434977"/>
                  </a:moveTo>
                  <a:lnTo>
                    <a:pt x="231867" y="657653"/>
                  </a:lnTo>
                  <a:lnTo>
                    <a:pt x="920344" y="0"/>
                  </a:lnTo>
                  <a:lnTo>
                    <a:pt x="1312578" y="410617"/>
                  </a:lnTo>
                  <a:lnTo>
                    <a:pt x="624101" y="1068270"/>
                  </a:lnTo>
                  <a:lnTo>
                    <a:pt x="836807" y="1290946"/>
                  </a:lnTo>
                  <a:lnTo>
                    <a:pt x="0" y="1271785"/>
                  </a:lnTo>
                  <a:lnTo>
                    <a:pt x="19161" y="434977"/>
                  </a:lnTo>
                  <a:close/>
                </a:path>
              </a:pathLst>
            </a:custGeom>
            <a:ln w="9524">
              <a:solidFill>
                <a:srgbClr val="14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053610" y="4458716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333333"/>
                </a:solidFill>
                <a:latin typeface="ＭＳ ゴシック"/>
                <a:cs typeface="ＭＳ ゴシック"/>
              </a:rPr>
              <a:t>生成</a:t>
            </a:r>
            <a:endParaRPr sz="1800">
              <a:latin typeface="ＭＳ ゴシック"/>
              <a:cs typeface="ＭＳ ゴシック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774180" y="4458716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333333"/>
                </a:solidFill>
                <a:latin typeface="ＭＳ ゴシック"/>
                <a:cs typeface="ＭＳ ゴシック"/>
              </a:rPr>
              <a:t>生成</a:t>
            </a:r>
            <a:endParaRPr sz="1800">
              <a:latin typeface="ＭＳ ゴシック"/>
              <a:cs typeface="ＭＳ ゴシック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895088" y="2709672"/>
            <a:ext cx="2545080" cy="1094740"/>
            <a:chOff x="4895088" y="2709672"/>
            <a:chExt cx="2545080" cy="1094740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5088" y="2709672"/>
              <a:ext cx="2545080" cy="10942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4769" y="2738279"/>
              <a:ext cx="2447960" cy="99031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4944769" y="2738280"/>
              <a:ext cx="2448560" cy="990600"/>
            </a:xfrm>
            <a:custGeom>
              <a:avLst/>
              <a:gdLst/>
              <a:ahLst/>
              <a:cxnLst/>
              <a:rect l="l" t="t" r="r" b="b"/>
              <a:pathLst>
                <a:path w="2448559" h="990600">
                  <a:moveTo>
                    <a:pt x="1952804" y="0"/>
                  </a:moveTo>
                  <a:lnTo>
                    <a:pt x="2447960" y="495155"/>
                  </a:lnTo>
                  <a:lnTo>
                    <a:pt x="1952804" y="990311"/>
                  </a:lnTo>
                  <a:lnTo>
                    <a:pt x="1952804" y="710265"/>
                  </a:lnTo>
                  <a:lnTo>
                    <a:pt x="495155" y="710265"/>
                  </a:lnTo>
                  <a:lnTo>
                    <a:pt x="495155" y="990311"/>
                  </a:lnTo>
                  <a:lnTo>
                    <a:pt x="0" y="495155"/>
                  </a:lnTo>
                  <a:lnTo>
                    <a:pt x="495155" y="0"/>
                  </a:lnTo>
                  <a:lnTo>
                    <a:pt x="495155" y="280045"/>
                  </a:lnTo>
                  <a:lnTo>
                    <a:pt x="1952804" y="280045"/>
                  </a:lnTo>
                  <a:lnTo>
                    <a:pt x="1952804" y="0"/>
                  </a:lnTo>
                  <a:close/>
                </a:path>
              </a:pathLst>
            </a:custGeom>
            <a:ln w="9525">
              <a:solidFill>
                <a:srgbClr val="14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5378967" y="3081020"/>
            <a:ext cx="1579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0">
                <a:solidFill>
                  <a:srgbClr val="333333"/>
                </a:solidFill>
                <a:latin typeface="ＭＳ ゴシック"/>
                <a:cs typeface="ＭＳ ゴシック"/>
              </a:rPr>
              <a:t>モデル化 </a:t>
            </a:r>
            <a:r>
              <a:rPr dirty="0" sz="1800" spc="-10">
                <a:solidFill>
                  <a:srgbClr val="333333"/>
                </a:solidFill>
                <a:latin typeface="Corbel"/>
                <a:cs typeface="Corbel"/>
              </a:rPr>
              <a:t>(</a:t>
            </a:r>
            <a:r>
              <a:rPr dirty="0" sz="1800">
                <a:solidFill>
                  <a:srgbClr val="333333"/>
                </a:solidFill>
                <a:latin typeface="ＭＳ ゴシック"/>
                <a:cs typeface="ＭＳ ゴシック"/>
              </a:rPr>
              <a:t>近似</a:t>
            </a:r>
            <a:r>
              <a:rPr dirty="0" sz="1800" spc="-50">
                <a:solidFill>
                  <a:srgbClr val="333333"/>
                </a:solidFill>
                <a:latin typeface="Corbel"/>
                <a:cs typeface="Corbel"/>
              </a:rPr>
              <a:t>)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298635" y="6487159"/>
            <a:ext cx="13589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225">
                <a:solidFill>
                  <a:srgbClr val="333333"/>
                </a:solidFill>
                <a:latin typeface="Cambria Math"/>
                <a:cs typeface="Cambria Math"/>
              </a:rPr>
              <a:t>"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827596" y="6365747"/>
            <a:ext cx="26720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333333"/>
                </a:solidFill>
                <a:latin typeface="ＭＳ ゴシック"/>
                <a:cs typeface="ＭＳ ゴシック"/>
              </a:rPr>
              <a:t>データの集合</a:t>
            </a:r>
            <a:r>
              <a:rPr dirty="0" sz="2000">
                <a:solidFill>
                  <a:srgbClr val="333333"/>
                </a:solidFill>
                <a:latin typeface="Cambria Math"/>
                <a:cs typeface="Cambria Math"/>
              </a:rPr>
              <a:t>D</a:t>
            </a:r>
            <a:r>
              <a:rPr dirty="0" sz="2000" spc="65">
                <a:solidFill>
                  <a:srgbClr val="333333"/>
                </a:solidFill>
                <a:latin typeface="Cambria Math"/>
                <a:cs typeface="Cambria Math"/>
              </a:rPr>
              <a:t> = {</a:t>
            </a:r>
            <a:r>
              <a:rPr dirty="0" sz="2000" spc="80">
                <a:solidFill>
                  <a:srgbClr val="333333"/>
                </a:solidFill>
                <a:latin typeface="Cambria Math"/>
                <a:cs typeface="Cambria Math"/>
              </a:rPr>
              <a:t>𝑥</a:t>
            </a:r>
            <a:r>
              <a:rPr dirty="0" baseline="25925" sz="2250" spc="120">
                <a:solidFill>
                  <a:srgbClr val="333333"/>
                </a:solidFill>
                <a:latin typeface="Cambria Math"/>
                <a:cs typeface="Cambria Math"/>
              </a:rPr>
              <a:t>!</a:t>
            </a:r>
            <a:r>
              <a:rPr dirty="0" sz="2000" spc="80">
                <a:solidFill>
                  <a:srgbClr val="333333"/>
                </a:solidFill>
                <a:latin typeface="Cambria Math"/>
                <a:cs typeface="Cambria Math"/>
              </a:rPr>
              <a:t>}</a:t>
            </a:r>
            <a:r>
              <a:rPr dirty="0" baseline="27777" sz="2250" spc="120">
                <a:solidFill>
                  <a:srgbClr val="333333"/>
                </a:solidFill>
                <a:latin typeface="Cambria Math"/>
                <a:cs typeface="Cambria Math"/>
              </a:rPr>
              <a:t>#</a:t>
            </a:r>
            <a:endParaRPr baseline="27777" sz="22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0063B2"/>
                </a:solidFill>
              </a:rPr>
              <a:t>深層⽣成モデルとは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4933" y="1072387"/>
            <a:ext cx="11341100" cy="1769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533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-5" b="1">
                <a:solidFill>
                  <a:srgbClr val="333333"/>
                </a:solidFill>
                <a:latin typeface="游ゴシック"/>
                <a:cs typeface="游ゴシック"/>
              </a:rPr>
              <a:t>ニューラルネットワークでモデル化された⽣成モデルを，特に深層⽣成モデルと</a:t>
            </a:r>
            <a:r>
              <a:rPr dirty="0" sz="2400" spc="-20" b="1">
                <a:solidFill>
                  <a:srgbClr val="333333"/>
                </a:solidFill>
                <a:latin typeface="游ゴシック"/>
                <a:cs typeface="游ゴシック"/>
              </a:rPr>
              <a:t>呼ぶ．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11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400" spc="-5">
                <a:solidFill>
                  <a:srgbClr val="333333"/>
                </a:solidFill>
                <a:latin typeface="游ゴシック"/>
                <a:cs typeface="游ゴシック"/>
              </a:rPr>
              <a:t>ランダムにサンプリングされた初期値からデータを⽣成するモデルが多い．</a:t>
            </a:r>
            <a:endParaRPr sz="2400">
              <a:latin typeface="游ゴシック"/>
              <a:cs typeface="游ゴシック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754879" y="3566159"/>
            <a:ext cx="2072639" cy="2536190"/>
            <a:chOff x="4754879" y="3566159"/>
            <a:chExt cx="2072639" cy="25361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4879" y="3566159"/>
              <a:ext cx="2072639" cy="25359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1213" y="3588898"/>
              <a:ext cx="1980030" cy="244249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801213" y="3588898"/>
              <a:ext cx="1980564" cy="2442845"/>
            </a:xfrm>
            <a:custGeom>
              <a:avLst/>
              <a:gdLst/>
              <a:ahLst/>
              <a:cxnLst/>
              <a:rect l="l" t="t" r="r" b="b"/>
              <a:pathLst>
                <a:path w="1980565" h="2442845">
                  <a:moveTo>
                    <a:pt x="1980030" y="0"/>
                  </a:moveTo>
                  <a:lnTo>
                    <a:pt x="1980030" y="2442491"/>
                  </a:lnTo>
                  <a:lnTo>
                    <a:pt x="0" y="1953993"/>
                  </a:lnTo>
                  <a:lnTo>
                    <a:pt x="0" y="488498"/>
                  </a:lnTo>
                  <a:lnTo>
                    <a:pt x="1980030" y="0"/>
                  </a:lnTo>
                  <a:close/>
                </a:path>
              </a:pathLst>
            </a:custGeom>
            <a:ln w="9525">
              <a:solidFill>
                <a:srgbClr val="14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889527" y="4353051"/>
            <a:ext cx="1803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333333"/>
                </a:solidFill>
                <a:latin typeface="ＭＳ ゴシック"/>
                <a:cs typeface="ＭＳ ゴシック"/>
              </a:rPr>
              <a:t>生成モデル</a:t>
            </a:r>
            <a:endParaRPr sz="2800">
              <a:latin typeface="ＭＳ ゴシック"/>
              <a:cs typeface="ＭＳ ゴシック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7626" y="4945379"/>
            <a:ext cx="1816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60">
                <a:solidFill>
                  <a:srgbClr val="333333"/>
                </a:solidFill>
                <a:latin typeface="Cambria Math"/>
                <a:cs typeface="Cambria Math"/>
              </a:rPr>
              <a:t>$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240490" y="4773676"/>
            <a:ext cx="11728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4650" algn="l"/>
              </a:tabLst>
            </a:pPr>
            <a:r>
              <a:rPr dirty="0" sz="2800" spc="-50">
                <a:solidFill>
                  <a:srgbClr val="333333"/>
                </a:solidFill>
                <a:latin typeface="Cambria Math"/>
                <a:cs typeface="Cambria Math"/>
              </a:rPr>
              <a:t>𝑝</a:t>
            </a:r>
            <a:r>
              <a:rPr dirty="0" sz="2800">
                <a:solidFill>
                  <a:srgbClr val="333333"/>
                </a:solidFill>
                <a:latin typeface="Cambria Math"/>
                <a:cs typeface="Cambria Math"/>
              </a:rPr>
              <a:t>	</a:t>
            </a:r>
            <a:r>
              <a:rPr dirty="0" sz="2800" spc="-10">
                <a:solidFill>
                  <a:srgbClr val="333333"/>
                </a:solidFill>
                <a:latin typeface="Cambria Math"/>
                <a:cs typeface="Cambria Math"/>
              </a:rPr>
              <a:t>(𝑥|𝑧)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343655" y="4081271"/>
            <a:ext cx="515620" cy="1499870"/>
            <a:chOff x="3343655" y="4081271"/>
            <a:chExt cx="515620" cy="149987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3655" y="4081271"/>
              <a:ext cx="515112" cy="149961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574" y="4106055"/>
              <a:ext cx="420624" cy="140817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390574" y="4106055"/>
              <a:ext cx="421005" cy="1408430"/>
            </a:xfrm>
            <a:custGeom>
              <a:avLst/>
              <a:gdLst/>
              <a:ahLst/>
              <a:cxnLst/>
              <a:rect l="l" t="t" r="r" b="b"/>
              <a:pathLst>
                <a:path w="421004" h="1408429">
                  <a:moveTo>
                    <a:pt x="0" y="0"/>
                  </a:moveTo>
                  <a:lnTo>
                    <a:pt x="420624" y="0"/>
                  </a:lnTo>
                  <a:lnTo>
                    <a:pt x="420624" y="1408176"/>
                  </a:lnTo>
                  <a:lnTo>
                    <a:pt x="0" y="14081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425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3499509" y="4631435"/>
            <a:ext cx="1485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333333"/>
                </a:solidFill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016686" y="5729732"/>
            <a:ext cx="1168400" cy="5803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241300" marR="5080" indent="-228600">
              <a:lnSpc>
                <a:spcPct val="102200"/>
              </a:lnSpc>
              <a:spcBef>
                <a:spcPts val="50"/>
              </a:spcBef>
            </a:pPr>
            <a:r>
              <a:rPr dirty="0" sz="1800" spc="-10">
                <a:solidFill>
                  <a:srgbClr val="333333"/>
                </a:solidFill>
                <a:latin typeface="ＭＳ ゴシック"/>
                <a:cs typeface="ＭＳ ゴシック"/>
              </a:rPr>
              <a:t>ランダムな</a:t>
            </a:r>
            <a:r>
              <a:rPr dirty="0" sz="1800" spc="-20">
                <a:solidFill>
                  <a:srgbClr val="333333"/>
                </a:solidFill>
                <a:latin typeface="ＭＳ ゴシック"/>
                <a:cs typeface="ＭＳ ゴシック"/>
              </a:rPr>
              <a:t>初期値</a:t>
            </a:r>
            <a:endParaRPr sz="1800">
              <a:latin typeface="ＭＳ ゴシック"/>
              <a:cs typeface="ＭＳ ゴシック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770376" y="4243216"/>
            <a:ext cx="5142865" cy="1134110"/>
            <a:chOff x="3770376" y="4243216"/>
            <a:chExt cx="5142865" cy="1134110"/>
          </a:xfrm>
        </p:grpSpPr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0376" y="4675632"/>
              <a:ext cx="1188720" cy="31394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811198" y="4752995"/>
              <a:ext cx="990600" cy="114300"/>
            </a:xfrm>
            <a:custGeom>
              <a:avLst/>
              <a:gdLst/>
              <a:ahLst/>
              <a:cxnLst/>
              <a:rect l="l" t="t" r="r" b="b"/>
              <a:pathLst>
                <a:path w="990600" h="114300">
                  <a:moveTo>
                    <a:pt x="875714" y="0"/>
                  </a:moveTo>
                  <a:lnTo>
                    <a:pt x="875714" y="114300"/>
                  </a:lnTo>
                  <a:lnTo>
                    <a:pt x="951914" y="76200"/>
                  </a:lnTo>
                  <a:lnTo>
                    <a:pt x="894764" y="76200"/>
                  </a:lnTo>
                  <a:lnTo>
                    <a:pt x="894764" y="38100"/>
                  </a:lnTo>
                  <a:lnTo>
                    <a:pt x="951914" y="38100"/>
                  </a:lnTo>
                  <a:lnTo>
                    <a:pt x="875714" y="0"/>
                  </a:lnTo>
                  <a:close/>
                </a:path>
                <a:path w="990600" h="114300">
                  <a:moveTo>
                    <a:pt x="87571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875714" y="76200"/>
                  </a:lnTo>
                  <a:lnTo>
                    <a:pt x="875714" y="38100"/>
                  </a:lnTo>
                  <a:close/>
                </a:path>
                <a:path w="990600" h="114300">
                  <a:moveTo>
                    <a:pt x="951914" y="38100"/>
                  </a:moveTo>
                  <a:lnTo>
                    <a:pt x="894764" y="38100"/>
                  </a:lnTo>
                  <a:lnTo>
                    <a:pt x="894764" y="76200"/>
                  </a:lnTo>
                  <a:lnTo>
                    <a:pt x="951914" y="76200"/>
                  </a:lnTo>
                  <a:lnTo>
                    <a:pt x="990014" y="57150"/>
                  </a:lnTo>
                  <a:lnTo>
                    <a:pt x="951914" y="3810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9127" y="4675632"/>
              <a:ext cx="1188720" cy="31394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781241" y="4752995"/>
              <a:ext cx="990600" cy="114300"/>
            </a:xfrm>
            <a:custGeom>
              <a:avLst/>
              <a:gdLst/>
              <a:ahLst/>
              <a:cxnLst/>
              <a:rect l="l" t="t" r="r" b="b"/>
              <a:pathLst>
                <a:path w="990600" h="114300">
                  <a:moveTo>
                    <a:pt x="875714" y="0"/>
                  </a:moveTo>
                  <a:lnTo>
                    <a:pt x="875714" y="114300"/>
                  </a:lnTo>
                  <a:lnTo>
                    <a:pt x="951914" y="76200"/>
                  </a:lnTo>
                  <a:lnTo>
                    <a:pt x="894764" y="76200"/>
                  </a:lnTo>
                  <a:lnTo>
                    <a:pt x="894764" y="38100"/>
                  </a:lnTo>
                  <a:lnTo>
                    <a:pt x="951914" y="38100"/>
                  </a:lnTo>
                  <a:lnTo>
                    <a:pt x="875714" y="0"/>
                  </a:lnTo>
                  <a:close/>
                </a:path>
                <a:path w="990600" h="114300">
                  <a:moveTo>
                    <a:pt x="87571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875714" y="76200"/>
                  </a:lnTo>
                  <a:lnTo>
                    <a:pt x="875714" y="38100"/>
                  </a:lnTo>
                  <a:close/>
                </a:path>
                <a:path w="990600" h="114300">
                  <a:moveTo>
                    <a:pt x="951914" y="38100"/>
                  </a:moveTo>
                  <a:lnTo>
                    <a:pt x="894764" y="38100"/>
                  </a:lnTo>
                  <a:lnTo>
                    <a:pt x="894764" y="76200"/>
                  </a:lnTo>
                  <a:lnTo>
                    <a:pt x="951914" y="76200"/>
                  </a:lnTo>
                  <a:lnTo>
                    <a:pt x="990014" y="57150"/>
                  </a:lnTo>
                  <a:lnTo>
                    <a:pt x="951914" y="3810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1255" y="4243216"/>
              <a:ext cx="1141465" cy="1133854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7757788" y="5729732"/>
            <a:ext cx="1168400" cy="5772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41300" marR="5080" indent="-228600">
              <a:lnSpc>
                <a:spcPct val="101099"/>
              </a:lnSpc>
              <a:spcBef>
                <a:spcPts val="75"/>
              </a:spcBef>
            </a:pPr>
            <a:r>
              <a:rPr dirty="0" sz="1800" spc="-10">
                <a:solidFill>
                  <a:srgbClr val="333333"/>
                </a:solidFill>
                <a:latin typeface="ＭＳ ゴシック"/>
                <a:cs typeface="ＭＳ ゴシック"/>
              </a:rPr>
              <a:t>生成された</a:t>
            </a:r>
            <a:r>
              <a:rPr dirty="0" sz="1800" spc="-20">
                <a:solidFill>
                  <a:srgbClr val="333333"/>
                </a:solidFill>
                <a:latin typeface="ＭＳ ゴシック"/>
                <a:cs typeface="ＭＳ ゴシック"/>
              </a:rPr>
              <a:t>データ</a:t>
            </a:r>
            <a:endParaRPr sz="1800">
              <a:latin typeface="ＭＳ ゴシック"/>
              <a:cs typeface="ＭＳ ゴシック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6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0063B2"/>
                </a:solidFill>
              </a:rPr>
              <a:t>深層⽣成モデルとは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4933" y="1267459"/>
            <a:ext cx="107905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333333"/>
                </a:solidFill>
                <a:latin typeface="游ゴシック"/>
                <a:cs typeface="游ゴシック"/>
              </a:rPr>
              <a:t>拡散モデル以前にも，多くの深層⽣成モデルの枠組みが提案されている</a:t>
            </a:r>
            <a:r>
              <a:rPr dirty="0" sz="2400" spc="-20" b="1">
                <a:solidFill>
                  <a:srgbClr val="333333"/>
                </a:solidFill>
                <a:latin typeface="Corbel"/>
                <a:cs typeface="Corbel"/>
              </a:rPr>
              <a:t>[8]</a:t>
            </a:r>
            <a:r>
              <a:rPr dirty="0" sz="2400" spc="-20" b="1">
                <a:solidFill>
                  <a:srgbClr val="333333"/>
                </a:solidFill>
                <a:latin typeface="游ゴシック"/>
                <a:cs typeface="游ゴシック"/>
              </a:rPr>
              <a:t>．</a:t>
            </a:r>
            <a:endParaRPr sz="2400">
              <a:latin typeface="游ゴシック"/>
              <a:cs typeface="游ゴシック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1024" y="1978320"/>
            <a:ext cx="6860189" cy="460037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6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5054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0063B2"/>
                </a:solidFill>
              </a:rPr>
              <a:t>条件付け⽣成モデルとは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852415" y="4017263"/>
            <a:ext cx="2072639" cy="2536190"/>
            <a:chOff x="4852415" y="4017263"/>
            <a:chExt cx="2072639" cy="25361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2415" y="4017263"/>
              <a:ext cx="2072639" cy="253593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9894" y="4041647"/>
              <a:ext cx="1980029" cy="244249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899893" y="4041647"/>
              <a:ext cx="1980564" cy="2442845"/>
            </a:xfrm>
            <a:custGeom>
              <a:avLst/>
              <a:gdLst/>
              <a:ahLst/>
              <a:cxnLst/>
              <a:rect l="l" t="t" r="r" b="b"/>
              <a:pathLst>
                <a:path w="1980565" h="2442845">
                  <a:moveTo>
                    <a:pt x="1980030" y="0"/>
                  </a:moveTo>
                  <a:lnTo>
                    <a:pt x="1980030" y="2442491"/>
                  </a:lnTo>
                  <a:lnTo>
                    <a:pt x="0" y="1953993"/>
                  </a:lnTo>
                  <a:lnTo>
                    <a:pt x="0" y="488498"/>
                  </a:lnTo>
                  <a:lnTo>
                    <a:pt x="1980030" y="0"/>
                  </a:lnTo>
                  <a:close/>
                </a:path>
              </a:pathLst>
            </a:custGeom>
            <a:ln w="9525">
              <a:solidFill>
                <a:srgbClr val="149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988208" y="4807203"/>
            <a:ext cx="1803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333333"/>
                </a:solidFill>
                <a:latin typeface="ＭＳ ゴシック"/>
                <a:cs typeface="ＭＳ ゴシック"/>
              </a:rPr>
              <a:t>生成モデル</a:t>
            </a:r>
            <a:endParaRPr sz="2800">
              <a:latin typeface="ＭＳ ゴシック"/>
              <a:cs typeface="ＭＳ ゴシック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72891" y="5399532"/>
            <a:ext cx="1816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60">
                <a:solidFill>
                  <a:srgbClr val="333333"/>
                </a:solidFill>
                <a:latin typeface="Cambria Math"/>
                <a:cs typeface="Cambria Math"/>
              </a:rPr>
              <a:t>$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591915" y="5327293"/>
            <a:ext cx="386080" cy="329565"/>
          </a:xfrm>
          <a:custGeom>
            <a:avLst/>
            <a:gdLst/>
            <a:ahLst/>
            <a:cxnLst/>
            <a:rect l="l" t="t" r="r" b="b"/>
            <a:pathLst>
              <a:path w="386079" h="329564">
                <a:moveTo>
                  <a:pt x="385653" y="3129"/>
                </a:moveTo>
                <a:lnTo>
                  <a:pt x="358914" y="3129"/>
                </a:lnTo>
                <a:lnTo>
                  <a:pt x="358914" y="326260"/>
                </a:lnTo>
                <a:lnTo>
                  <a:pt x="385653" y="326260"/>
                </a:lnTo>
                <a:lnTo>
                  <a:pt x="385653" y="3129"/>
                </a:lnTo>
                <a:close/>
              </a:path>
              <a:path w="386079" h="329564">
                <a:moveTo>
                  <a:pt x="105046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97" y="163041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1"/>
                </a:lnTo>
                <a:lnTo>
                  <a:pt x="42116" y="291990"/>
                </a:lnTo>
                <a:lnTo>
                  <a:pt x="81096" y="320770"/>
                </a:lnTo>
                <a:lnTo>
                  <a:pt x="105046" y="329381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110" y="164777"/>
                </a:lnTo>
                <a:lnTo>
                  <a:pt x="30038" y="163041"/>
                </a:lnTo>
                <a:lnTo>
                  <a:pt x="34921" y="109323"/>
                </a:lnTo>
                <a:lnTo>
                  <a:pt x="49571" y="65545"/>
                </a:lnTo>
                <a:lnTo>
                  <a:pt x="74379" y="33098"/>
                </a:lnTo>
                <a:lnTo>
                  <a:pt x="109735" y="13369"/>
                </a:lnTo>
                <a:lnTo>
                  <a:pt x="10504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185756" y="5224779"/>
            <a:ext cx="14801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dirty="0" sz="2800" spc="-50">
                <a:solidFill>
                  <a:srgbClr val="333333"/>
                </a:solidFill>
                <a:latin typeface="Cambria Math"/>
                <a:cs typeface="Cambria Math"/>
              </a:rPr>
              <a:t>𝑝</a:t>
            </a:r>
            <a:r>
              <a:rPr dirty="0" sz="2800">
                <a:solidFill>
                  <a:srgbClr val="333333"/>
                </a:solidFill>
                <a:latin typeface="Cambria Math"/>
                <a:cs typeface="Cambria Math"/>
              </a:rPr>
              <a:t>	𝑥</a:t>
            </a:r>
            <a:r>
              <a:rPr dirty="0" sz="2800" spc="365">
                <a:solidFill>
                  <a:srgbClr val="333333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333333"/>
                </a:solidFill>
                <a:latin typeface="Cambria Math"/>
                <a:cs typeface="Cambria Math"/>
              </a:rPr>
              <a:t>𝑧,</a:t>
            </a:r>
            <a:r>
              <a:rPr dirty="0" sz="2800" spc="-140">
                <a:solidFill>
                  <a:srgbClr val="333333"/>
                </a:solidFill>
                <a:latin typeface="Cambria Math"/>
                <a:cs typeface="Cambria Math"/>
              </a:rPr>
              <a:t> </a:t>
            </a:r>
            <a:r>
              <a:rPr dirty="0" sz="2800" spc="-25">
                <a:solidFill>
                  <a:srgbClr val="333333"/>
                </a:solidFill>
                <a:latin typeface="Cambria Math"/>
                <a:cs typeface="Cambria Math"/>
              </a:rPr>
              <a:t>𝑐)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444240" y="4532376"/>
            <a:ext cx="512445" cy="1499870"/>
            <a:chOff x="3444240" y="4532376"/>
            <a:chExt cx="512445" cy="149987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4240" y="4532376"/>
              <a:ext cx="512063" cy="149961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9256" y="4558806"/>
              <a:ext cx="420624" cy="140817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489256" y="4558806"/>
              <a:ext cx="421005" cy="1408430"/>
            </a:xfrm>
            <a:custGeom>
              <a:avLst/>
              <a:gdLst/>
              <a:ahLst/>
              <a:cxnLst/>
              <a:rect l="l" t="t" r="r" b="b"/>
              <a:pathLst>
                <a:path w="421004" h="1408429">
                  <a:moveTo>
                    <a:pt x="0" y="0"/>
                  </a:moveTo>
                  <a:lnTo>
                    <a:pt x="420624" y="0"/>
                  </a:lnTo>
                  <a:lnTo>
                    <a:pt x="420624" y="1408176"/>
                  </a:lnTo>
                  <a:lnTo>
                    <a:pt x="0" y="14081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425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3598189" y="5085588"/>
            <a:ext cx="1485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333333"/>
                </a:solidFill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444240" y="3752088"/>
            <a:ext cx="5567680" cy="2078355"/>
            <a:chOff x="3444240" y="3752088"/>
            <a:chExt cx="5567680" cy="2078355"/>
          </a:xfrm>
        </p:grpSpPr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7912" y="5129784"/>
              <a:ext cx="1188719" cy="31394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909880" y="5205745"/>
              <a:ext cx="990600" cy="114300"/>
            </a:xfrm>
            <a:custGeom>
              <a:avLst/>
              <a:gdLst/>
              <a:ahLst/>
              <a:cxnLst/>
              <a:rect l="l" t="t" r="r" b="b"/>
              <a:pathLst>
                <a:path w="990600" h="114300">
                  <a:moveTo>
                    <a:pt x="875713" y="0"/>
                  </a:moveTo>
                  <a:lnTo>
                    <a:pt x="875713" y="114299"/>
                  </a:lnTo>
                  <a:lnTo>
                    <a:pt x="951913" y="76199"/>
                  </a:lnTo>
                  <a:lnTo>
                    <a:pt x="894763" y="76199"/>
                  </a:lnTo>
                  <a:lnTo>
                    <a:pt x="894763" y="38099"/>
                  </a:lnTo>
                  <a:lnTo>
                    <a:pt x="951913" y="38099"/>
                  </a:lnTo>
                  <a:lnTo>
                    <a:pt x="875713" y="0"/>
                  </a:lnTo>
                  <a:close/>
                </a:path>
                <a:path w="990600" h="114300">
                  <a:moveTo>
                    <a:pt x="875713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875713" y="76199"/>
                  </a:lnTo>
                  <a:lnTo>
                    <a:pt x="875713" y="38099"/>
                  </a:lnTo>
                  <a:close/>
                </a:path>
                <a:path w="990600" h="114300">
                  <a:moveTo>
                    <a:pt x="951913" y="38099"/>
                  </a:moveTo>
                  <a:lnTo>
                    <a:pt x="894763" y="38099"/>
                  </a:lnTo>
                  <a:lnTo>
                    <a:pt x="894763" y="76199"/>
                  </a:lnTo>
                  <a:lnTo>
                    <a:pt x="951913" y="76199"/>
                  </a:lnTo>
                  <a:lnTo>
                    <a:pt x="990013" y="57149"/>
                  </a:lnTo>
                  <a:lnTo>
                    <a:pt x="951913" y="3809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9711" y="5129784"/>
              <a:ext cx="1185672" cy="31394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879923" y="5205745"/>
              <a:ext cx="990600" cy="114300"/>
            </a:xfrm>
            <a:custGeom>
              <a:avLst/>
              <a:gdLst/>
              <a:ahLst/>
              <a:cxnLst/>
              <a:rect l="l" t="t" r="r" b="b"/>
              <a:pathLst>
                <a:path w="990600" h="114300">
                  <a:moveTo>
                    <a:pt x="875714" y="0"/>
                  </a:moveTo>
                  <a:lnTo>
                    <a:pt x="875714" y="114299"/>
                  </a:lnTo>
                  <a:lnTo>
                    <a:pt x="951914" y="76199"/>
                  </a:lnTo>
                  <a:lnTo>
                    <a:pt x="894764" y="76199"/>
                  </a:lnTo>
                  <a:lnTo>
                    <a:pt x="894764" y="38099"/>
                  </a:lnTo>
                  <a:lnTo>
                    <a:pt x="951914" y="38099"/>
                  </a:lnTo>
                  <a:lnTo>
                    <a:pt x="875714" y="0"/>
                  </a:lnTo>
                  <a:close/>
                </a:path>
                <a:path w="990600" h="114300">
                  <a:moveTo>
                    <a:pt x="875714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875714" y="76199"/>
                  </a:lnTo>
                  <a:lnTo>
                    <a:pt x="875714" y="38099"/>
                  </a:lnTo>
                  <a:close/>
                </a:path>
                <a:path w="990600" h="114300">
                  <a:moveTo>
                    <a:pt x="951914" y="38099"/>
                  </a:moveTo>
                  <a:lnTo>
                    <a:pt x="894764" y="38099"/>
                  </a:lnTo>
                  <a:lnTo>
                    <a:pt x="894764" y="76199"/>
                  </a:lnTo>
                  <a:lnTo>
                    <a:pt x="951914" y="76199"/>
                  </a:lnTo>
                  <a:lnTo>
                    <a:pt x="990014" y="57149"/>
                  </a:lnTo>
                  <a:lnTo>
                    <a:pt x="951914" y="3809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69936" y="4695965"/>
              <a:ext cx="1141465" cy="113385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4240" y="3752088"/>
              <a:ext cx="512063" cy="57302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89256" y="3778095"/>
              <a:ext cx="420624" cy="481267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489256" y="3778095"/>
              <a:ext cx="421005" cy="481330"/>
            </a:xfrm>
            <a:custGeom>
              <a:avLst/>
              <a:gdLst/>
              <a:ahLst/>
              <a:cxnLst/>
              <a:rect l="l" t="t" r="r" b="b"/>
              <a:pathLst>
                <a:path w="421004" h="481329">
                  <a:moveTo>
                    <a:pt x="0" y="0"/>
                  </a:moveTo>
                  <a:lnTo>
                    <a:pt x="420624" y="0"/>
                  </a:lnTo>
                  <a:lnTo>
                    <a:pt x="420624" y="481268"/>
                  </a:lnTo>
                  <a:lnTo>
                    <a:pt x="0" y="4812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425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24933" y="1072387"/>
            <a:ext cx="11273155" cy="3100070"/>
          </a:xfrm>
          <a:prstGeom prst="rect">
            <a:avLst/>
          </a:prstGeom>
        </p:spPr>
        <p:txBody>
          <a:bodyPr wrap="square" lIns="0" tIns="20764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63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333333"/>
                </a:solidFill>
                <a:latin typeface="游ゴシック"/>
                <a:cs typeface="游ゴシック"/>
              </a:rPr>
              <a:t>ランダムな初期値の他に，条件</a:t>
            </a:r>
            <a:r>
              <a:rPr dirty="0" sz="2400" spc="-20">
                <a:solidFill>
                  <a:srgbClr val="333333"/>
                </a:solidFill>
                <a:latin typeface="Cambria Math"/>
                <a:cs typeface="Cambria Math"/>
              </a:rPr>
              <a:t>𝒄</a:t>
            </a:r>
            <a:r>
              <a:rPr dirty="0" sz="2400" spc="-5" b="1">
                <a:solidFill>
                  <a:srgbClr val="333333"/>
                </a:solidFill>
                <a:latin typeface="游ゴシック"/>
                <a:cs typeface="游ゴシック"/>
              </a:rPr>
              <a:t>を⼊⼒に⽤いることで，指定した条件に合った</a:t>
            </a:r>
            <a:endParaRPr sz="2400">
              <a:latin typeface="游ゴシック"/>
              <a:cs typeface="游ゴシック"/>
            </a:endParaRPr>
          </a:p>
          <a:p>
            <a:pPr marL="355600">
              <a:lnSpc>
                <a:spcPct val="100000"/>
              </a:lnSpc>
              <a:spcBef>
                <a:spcPts val="1535"/>
              </a:spcBef>
            </a:pPr>
            <a:r>
              <a:rPr dirty="0" sz="2400" spc="-10" b="1">
                <a:solidFill>
                  <a:srgbClr val="333333"/>
                </a:solidFill>
                <a:latin typeface="游ゴシック"/>
                <a:cs typeface="游ゴシック"/>
              </a:rPr>
              <a:t>⽣成が可能となる．</a:t>
            </a:r>
            <a:endParaRPr sz="2400">
              <a:latin typeface="游ゴシック"/>
              <a:cs typeface="游ゴシック"/>
            </a:endParaRPr>
          </a:p>
          <a:p>
            <a:pPr lvl="1" marL="755015" indent="-285115">
              <a:lnSpc>
                <a:spcPct val="100000"/>
              </a:lnSpc>
              <a:spcBef>
                <a:spcPts val="1720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000">
                <a:solidFill>
                  <a:srgbClr val="333333"/>
                </a:solidFill>
                <a:latin typeface="游ゴシック"/>
                <a:cs typeface="游ゴシック"/>
              </a:rPr>
              <a:t>例えば</a:t>
            </a:r>
            <a:r>
              <a:rPr dirty="0" sz="2000" spc="-10">
                <a:solidFill>
                  <a:srgbClr val="333333"/>
                </a:solidFill>
                <a:latin typeface="Corbel"/>
                <a:cs typeface="Corbel"/>
              </a:rPr>
              <a:t>MNIST</a:t>
            </a:r>
            <a:r>
              <a:rPr dirty="0" sz="2000">
                <a:solidFill>
                  <a:srgbClr val="333333"/>
                </a:solidFill>
                <a:latin typeface="游ゴシック"/>
                <a:cs typeface="游ゴシック"/>
              </a:rPr>
              <a:t>の⽣成なら，条件</a:t>
            </a:r>
            <a:r>
              <a:rPr dirty="0" sz="2000" spc="55">
                <a:solidFill>
                  <a:srgbClr val="333333"/>
                </a:solidFill>
                <a:latin typeface="Cambria Math"/>
                <a:cs typeface="Cambria Math"/>
              </a:rPr>
              <a:t>𝑐</a:t>
            </a:r>
            <a:r>
              <a:rPr dirty="0" sz="2000" spc="-5">
                <a:solidFill>
                  <a:srgbClr val="333333"/>
                </a:solidFill>
                <a:latin typeface="游ゴシック"/>
                <a:cs typeface="游ゴシック"/>
              </a:rPr>
              <a:t>として数字ラベルを与えれば，その数字の画像を⽣成可能．</a:t>
            </a:r>
            <a:endParaRPr sz="2000">
              <a:latin typeface="游ゴシック"/>
              <a:cs typeface="游ゴシック"/>
            </a:endParaRPr>
          </a:p>
          <a:p>
            <a:pPr lvl="1" marL="755015" indent="-285115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755015" algn="l"/>
              </a:tabLst>
            </a:pPr>
            <a:r>
              <a:rPr dirty="0" sz="2000">
                <a:solidFill>
                  <a:srgbClr val="333333"/>
                </a:solidFill>
                <a:latin typeface="游ゴシック"/>
                <a:cs typeface="游ゴシック"/>
              </a:rPr>
              <a:t>条件</a:t>
            </a:r>
            <a:r>
              <a:rPr dirty="0" sz="2000" spc="55">
                <a:solidFill>
                  <a:srgbClr val="333333"/>
                </a:solidFill>
                <a:latin typeface="Cambria Math"/>
                <a:cs typeface="Cambria Math"/>
              </a:rPr>
              <a:t>𝑐</a:t>
            </a:r>
            <a:r>
              <a:rPr dirty="0" sz="2000" spc="-5">
                <a:solidFill>
                  <a:srgbClr val="333333"/>
                </a:solidFill>
                <a:latin typeface="游ゴシック"/>
                <a:cs typeface="游ゴシック"/>
              </a:rPr>
              <a:t>はラベルのような単純なものである必要はない．テキストなどでも．</a:t>
            </a:r>
            <a:endParaRPr sz="2000">
              <a:latin typeface="游ゴシック"/>
              <a:cs typeface="游ゴシック"/>
            </a:endParaRPr>
          </a:p>
          <a:p>
            <a:pPr>
              <a:lnSpc>
                <a:spcPct val="100000"/>
              </a:lnSpc>
              <a:spcBef>
                <a:spcPts val="1430"/>
              </a:spcBef>
            </a:pPr>
            <a:endParaRPr sz="2000">
              <a:latin typeface="游ゴシック"/>
              <a:cs typeface="游ゴシック"/>
            </a:endParaRPr>
          </a:p>
          <a:p>
            <a:pPr marL="3192780">
              <a:lnSpc>
                <a:spcPct val="100000"/>
              </a:lnSpc>
            </a:pPr>
            <a:r>
              <a:rPr dirty="0" sz="2000" spc="-50">
                <a:solidFill>
                  <a:srgbClr val="333333"/>
                </a:solidFill>
                <a:latin typeface="Cambria Math"/>
                <a:cs typeface="Cambria Math"/>
              </a:rPr>
              <a:t>c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852671" y="3989832"/>
            <a:ext cx="1203960" cy="1454150"/>
            <a:chOff x="3852671" y="3989832"/>
            <a:chExt cx="1203960" cy="1454150"/>
          </a:xfrm>
        </p:grpSpPr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2671" y="3989832"/>
              <a:ext cx="1203960" cy="1453896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3894972" y="4006867"/>
              <a:ext cx="1005205" cy="1256030"/>
            </a:xfrm>
            <a:custGeom>
              <a:avLst/>
              <a:gdLst/>
              <a:ahLst/>
              <a:cxnLst/>
              <a:rect l="l" t="t" r="r" b="b"/>
              <a:pathLst>
                <a:path w="1005204" h="1256029">
                  <a:moveTo>
                    <a:pt x="918845" y="1178447"/>
                  </a:moveTo>
                  <a:lnTo>
                    <a:pt x="889031" y="1202170"/>
                  </a:lnTo>
                  <a:lnTo>
                    <a:pt x="1004920" y="1256026"/>
                  </a:lnTo>
                  <a:lnTo>
                    <a:pt x="991662" y="1193354"/>
                  </a:lnTo>
                  <a:lnTo>
                    <a:pt x="930706" y="1193354"/>
                  </a:lnTo>
                  <a:lnTo>
                    <a:pt x="918845" y="1178447"/>
                  </a:lnTo>
                  <a:close/>
                </a:path>
                <a:path w="1005204" h="1256029">
                  <a:moveTo>
                    <a:pt x="948658" y="1154725"/>
                  </a:moveTo>
                  <a:lnTo>
                    <a:pt x="918845" y="1178447"/>
                  </a:lnTo>
                  <a:lnTo>
                    <a:pt x="930706" y="1193354"/>
                  </a:lnTo>
                  <a:lnTo>
                    <a:pt x="960520" y="1169631"/>
                  </a:lnTo>
                  <a:lnTo>
                    <a:pt x="948658" y="1154725"/>
                  </a:lnTo>
                  <a:close/>
                </a:path>
                <a:path w="1005204" h="1256029">
                  <a:moveTo>
                    <a:pt x="978471" y="1131002"/>
                  </a:moveTo>
                  <a:lnTo>
                    <a:pt x="948658" y="1154725"/>
                  </a:lnTo>
                  <a:lnTo>
                    <a:pt x="960520" y="1169631"/>
                  </a:lnTo>
                  <a:lnTo>
                    <a:pt x="930706" y="1193354"/>
                  </a:lnTo>
                  <a:lnTo>
                    <a:pt x="991662" y="1193354"/>
                  </a:lnTo>
                  <a:lnTo>
                    <a:pt x="978471" y="1131002"/>
                  </a:lnTo>
                  <a:close/>
                </a:path>
                <a:path w="1005204" h="1256029">
                  <a:moveTo>
                    <a:pt x="29813" y="0"/>
                  </a:moveTo>
                  <a:lnTo>
                    <a:pt x="0" y="23722"/>
                  </a:lnTo>
                  <a:lnTo>
                    <a:pt x="918845" y="1178447"/>
                  </a:lnTo>
                  <a:lnTo>
                    <a:pt x="948658" y="1154725"/>
                  </a:lnTo>
                  <a:lnTo>
                    <a:pt x="29813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6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79070">
              <a:lnSpc>
                <a:spcPts val="2260"/>
              </a:lnSpc>
            </a:pPr>
            <a:fld id="{81D60167-4931-47E6-BA6A-407CBD079E47}" type="slidenum">
              <a:rPr dirty="0" spc="-50"/>
              <a:t>6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932" y="417067"/>
            <a:ext cx="939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>
                <a:solidFill>
                  <a:srgbClr val="0063B2"/>
                </a:solidFill>
              </a:rPr>
              <a:t>⽬次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/>
              <a:t>⽣成モデルの基礎</a:t>
            </a:r>
          </a:p>
          <a:p>
            <a:pPr marL="469265" indent="-456565">
              <a:lnSpc>
                <a:spcPct val="100000"/>
              </a:lnSpc>
              <a:spcBef>
                <a:spcPts val="2014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>
                <a:solidFill>
                  <a:srgbClr val="333333"/>
                </a:solidFill>
              </a:rPr>
              <a:t>拡散モデルの基礎</a:t>
            </a:r>
            <a:r>
              <a:rPr dirty="0" spc="-10">
                <a:solidFill>
                  <a:srgbClr val="333333"/>
                </a:solidFill>
              </a:rPr>
              <a:t>（</a:t>
            </a:r>
            <a:r>
              <a:rPr dirty="0" spc="-10">
                <a:solidFill>
                  <a:srgbClr val="333333"/>
                </a:solidFill>
                <a:latin typeface="Corbel"/>
                <a:cs typeface="Corbel"/>
              </a:rPr>
              <a:t>DDPM</a:t>
            </a:r>
            <a:r>
              <a:rPr dirty="0">
                <a:solidFill>
                  <a:srgbClr val="333333"/>
                </a:solidFill>
              </a:rPr>
              <a:t>を中⼼にして</a:t>
            </a:r>
            <a:r>
              <a:rPr dirty="0" spc="-50">
                <a:solidFill>
                  <a:srgbClr val="333333"/>
                </a:solidFill>
              </a:rPr>
              <a:t>）</a:t>
            </a:r>
          </a:p>
          <a:p>
            <a:pPr marL="469265" indent="-456565">
              <a:lnSpc>
                <a:spcPct val="100000"/>
              </a:lnSpc>
              <a:spcBef>
                <a:spcPts val="2039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5"/>
              <a:t>拡散モデルの応⽤と派⽣</a:t>
            </a:r>
          </a:p>
          <a:p>
            <a:pPr marL="469265" indent="-456565">
              <a:lnSpc>
                <a:spcPct val="100000"/>
              </a:lnSpc>
              <a:spcBef>
                <a:spcPts val="2014"/>
              </a:spcBef>
              <a:buFont typeface="Corbel"/>
              <a:buAutoNum type="arabicPeriod"/>
              <a:tabLst>
                <a:tab pos="469265" algn="l"/>
              </a:tabLst>
            </a:pPr>
            <a:r>
              <a:rPr dirty="0" spc="-10"/>
              <a:t>動画⽣成拡散モデル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2024-12-16T23:32:35Z</dcterms:created>
  <dcterms:modified xsi:type="dcterms:W3CDTF">2024-12-16T23:32:35Z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2024-06-21T00:00:00Z</vt:filetime>
  </property>
  <property fmtid="{D5CDD505-2E9C-101B-9397-08002B2CF9AE}" pid="3" name="LastSaved">
    <vt:filetime>2024-12-16T00:00:00Z</vt:filetime>
  </property>
  <property fmtid="{D5CDD505-2E9C-101B-9397-08002B2CF9AE}" pid="4" name="Producer">
    <vt:lpwstr>macOS Version 14.3 (Build 23D56) Quartz PDFContext</vt:lpwstr>
  </property>
</Properties>
</file>